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57" r:id="rId3"/>
    <p:sldId id="258" r:id="rId4"/>
    <p:sldId id="259" r:id="rId5"/>
    <p:sldId id="628" r:id="rId6"/>
    <p:sldId id="1405" r:id="rId7"/>
    <p:sldId id="1406" r:id="rId8"/>
    <p:sldId id="269" r:id="rId9"/>
    <p:sldId id="261" r:id="rId10"/>
    <p:sldId id="262" r:id="rId11"/>
    <p:sldId id="268" r:id="rId12"/>
    <p:sldId id="270" r:id="rId13"/>
    <p:sldId id="1407" r:id="rId14"/>
    <p:sldId id="468" r:id="rId15"/>
    <p:sldId id="464" r:id="rId16"/>
    <p:sldId id="470" r:id="rId17"/>
    <p:sldId id="1411" r:id="rId18"/>
    <p:sldId id="1390" r:id="rId19"/>
    <p:sldId id="1379" r:id="rId20"/>
    <p:sldId id="1381" r:id="rId21"/>
    <p:sldId id="1387" r:id="rId22"/>
    <p:sldId id="275" r:id="rId23"/>
    <p:sldId id="481" r:id="rId24"/>
    <p:sldId id="480" r:id="rId25"/>
    <p:sldId id="1416" r:id="rId26"/>
    <p:sldId id="1414" r:id="rId27"/>
    <p:sldId id="606" r:id="rId28"/>
    <p:sldId id="1412" r:id="rId29"/>
    <p:sldId id="1344"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C1F857-459C-4B04-9F23-2BA1B6C726EA}" v="44" dt="2022-04-04T19:56:36.1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913" autoAdjust="0"/>
  </p:normalViewPr>
  <p:slideViewPr>
    <p:cSldViewPr snapToGrid="0">
      <p:cViewPr varScale="1">
        <p:scale>
          <a:sx n="52" d="100"/>
          <a:sy n="52" d="100"/>
        </p:scale>
        <p:origin x="1932" y="18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36313-7DDF-498C-BA9C-A5B128DDE838}" type="datetimeFigureOut">
              <a:rPr lang="en-US" smtClean="0"/>
              <a:t>04/04/2022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606F5-B849-4426-A51D-AEF0ED0F0A30}" type="slidenum">
              <a:rPr lang="en-US" smtClean="0"/>
              <a:t>‹#›</a:t>
            </a:fld>
            <a:endParaRPr lang="en-US"/>
          </a:p>
        </p:txBody>
      </p:sp>
    </p:spTree>
    <p:extLst>
      <p:ext uri="{BB962C8B-B14F-4D97-AF65-F5344CB8AC3E}">
        <p14:creationId xmlns:p14="http://schemas.microsoft.com/office/powerpoint/2010/main" val="2482707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Flight lines 6 miles apart, ~3500 feet or higher for these big events.  </a:t>
            </a:r>
          </a:p>
        </p:txBody>
      </p:sp>
      <p:sp>
        <p:nvSpPr>
          <p:cNvPr id="4" name="Slide Number Placeholder 3"/>
          <p:cNvSpPr>
            <a:spLocks noGrp="1"/>
          </p:cNvSpPr>
          <p:nvPr>
            <p:ph type="sldNum" sz="quarter" idx="5"/>
          </p:nvPr>
        </p:nvSpPr>
        <p:spPr/>
        <p:txBody>
          <a:bodyPr/>
          <a:lstStyle/>
          <a:p>
            <a:fld id="{3AE606F5-B849-4426-A51D-AEF0ED0F0A30}" type="slidenum">
              <a:rPr lang="en-US" smtClean="0"/>
              <a:t>2</a:t>
            </a:fld>
            <a:endParaRPr lang="en-US"/>
          </a:p>
        </p:txBody>
      </p:sp>
    </p:spTree>
    <p:extLst>
      <p:ext uri="{BB962C8B-B14F-4D97-AF65-F5344CB8AC3E}">
        <p14:creationId xmlns:p14="http://schemas.microsoft.com/office/powerpoint/2010/main" val="1636966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northern MI, MSU found more than 95% of contaminated beetles captured during the growing season were in Mid-May to mid-June.  6 species of </a:t>
            </a:r>
            <a:r>
              <a:rPr lang="en-US" dirty="0" err="1"/>
              <a:t>Nitidulids</a:t>
            </a:r>
            <a:r>
              <a:rPr lang="en-US" dirty="0"/>
              <a:t> were found carrying spores, DD not worked out for all of </a:t>
            </a:r>
            <a:r>
              <a:rPr lang="en-US" dirty="0" err="1"/>
              <a:t>them.At</a:t>
            </a:r>
            <a:r>
              <a:rPr lang="en-US" dirty="0"/>
              <a:t> a site with extremely high disease pressure, 3 contaminated </a:t>
            </a:r>
            <a:r>
              <a:rPr lang="en-US" dirty="0" err="1"/>
              <a:t>beeltes</a:t>
            </a:r>
            <a:r>
              <a:rPr lang="en-US" dirty="0"/>
              <a:t> were detected in August.  They were unsuccessful at even  artificially infecting trees before mid March or after September.  12 field sites were evaluated 2x per month from March to November for 2 years.  Mats were never found before late April.</a:t>
            </a:r>
          </a:p>
        </p:txBody>
      </p:sp>
      <p:sp>
        <p:nvSpPr>
          <p:cNvPr id="4" name="Slide Number Placeholder 3"/>
          <p:cNvSpPr>
            <a:spLocks noGrp="1"/>
          </p:cNvSpPr>
          <p:nvPr>
            <p:ph type="sldNum" sz="quarter" idx="5"/>
          </p:nvPr>
        </p:nvSpPr>
        <p:spPr/>
        <p:txBody>
          <a:bodyPr/>
          <a:lstStyle/>
          <a:p>
            <a:fld id="{3AE606F5-B849-4426-A51D-AEF0ED0F0A30}" type="slidenum">
              <a:rPr lang="en-US" smtClean="0"/>
              <a:t>20</a:t>
            </a:fld>
            <a:endParaRPr lang="en-US"/>
          </a:p>
        </p:txBody>
      </p:sp>
    </p:spTree>
    <p:extLst>
      <p:ext uri="{BB962C8B-B14F-4D97-AF65-F5344CB8AC3E}">
        <p14:creationId xmlns:p14="http://schemas.microsoft.com/office/powerpoint/2010/main" val="1616597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67D016-9C23-4B72-8BAD-9F50A8A2E02F}" type="slidenum">
              <a:rPr lang="en-US" smtClean="0"/>
              <a:t>22</a:t>
            </a:fld>
            <a:endParaRPr lang="en-US"/>
          </a:p>
        </p:txBody>
      </p:sp>
    </p:spTree>
    <p:extLst>
      <p:ext uri="{BB962C8B-B14F-4D97-AF65-F5344CB8AC3E}">
        <p14:creationId xmlns:p14="http://schemas.microsoft.com/office/powerpoint/2010/main" val="1637559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CFD05-2B1B-436A-A2FB-6CF5959C9136}" type="slidenum">
              <a:rPr lang="en-US" smtClean="0"/>
              <a:t>23</a:t>
            </a:fld>
            <a:endParaRPr lang="en-US" dirty="0"/>
          </a:p>
        </p:txBody>
      </p:sp>
    </p:spTree>
    <p:extLst>
      <p:ext uri="{BB962C8B-B14F-4D97-AF65-F5344CB8AC3E}">
        <p14:creationId xmlns:p14="http://schemas.microsoft.com/office/powerpoint/2010/main" val="599936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Young HRD stand in GT County 6 years after planting. The stand is currently aged at 9 years, the imagery was taken in May of 2019, and the HRD was discovered in 2018. Not all mortality is from HRD</a:t>
            </a:r>
            <a:endParaRPr lang="en-US" dirty="0"/>
          </a:p>
        </p:txBody>
      </p:sp>
      <p:sp>
        <p:nvSpPr>
          <p:cNvPr id="4" name="Slide Number Placeholder 3"/>
          <p:cNvSpPr>
            <a:spLocks noGrp="1"/>
          </p:cNvSpPr>
          <p:nvPr>
            <p:ph type="sldNum" sz="quarter" idx="5"/>
          </p:nvPr>
        </p:nvSpPr>
        <p:spPr/>
        <p:txBody>
          <a:bodyPr/>
          <a:lstStyle/>
          <a:p>
            <a:fld id="{3B6CFD05-2B1B-436A-A2FB-6CF5959C9136}" type="slidenum">
              <a:rPr lang="en-US" smtClean="0"/>
              <a:t>24</a:t>
            </a:fld>
            <a:endParaRPr lang="en-US" dirty="0"/>
          </a:p>
        </p:txBody>
      </p:sp>
    </p:spTree>
    <p:extLst>
      <p:ext uri="{BB962C8B-B14F-4D97-AF65-F5344CB8AC3E}">
        <p14:creationId xmlns:p14="http://schemas.microsoft.com/office/powerpoint/2010/main" val="2090092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Majority of spores within 1000 feet, less than ¼ mile from the source. Disease typically moves 3.5-6.5 feet per year</a:t>
            </a:r>
          </a:p>
        </p:txBody>
      </p:sp>
      <p:sp>
        <p:nvSpPr>
          <p:cNvPr id="4" name="Slide Number Placeholder 3"/>
          <p:cNvSpPr>
            <a:spLocks noGrp="1"/>
          </p:cNvSpPr>
          <p:nvPr>
            <p:ph type="sldNum" sz="quarter" idx="5"/>
          </p:nvPr>
        </p:nvSpPr>
        <p:spPr/>
        <p:txBody>
          <a:bodyPr/>
          <a:lstStyle/>
          <a:p>
            <a:fld id="{A40FA65E-7EA8-4D14-A0D2-6CCE32E4266C}" type="slidenum">
              <a:rPr lang="en-US" smtClean="0"/>
              <a:t>25</a:t>
            </a:fld>
            <a:endParaRPr lang="en-US"/>
          </a:p>
        </p:txBody>
      </p:sp>
    </p:spTree>
    <p:extLst>
      <p:ext uri="{BB962C8B-B14F-4D97-AF65-F5344CB8AC3E}">
        <p14:creationId xmlns:p14="http://schemas.microsoft.com/office/powerpoint/2010/main" val="1023995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Firewood from out of state must be heat treated, 140 degrees F.  Lumber, wood chips exempt.  </a:t>
            </a:r>
            <a:r>
              <a:rPr lang="en-US" dirty="0" err="1"/>
              <a:t>Loogs</a:t>
            </a:r>
            <a:r>
              <a:rPr lang="en-US" dirty="0"/>
              <a:t> and wood direct to mills for immediate processing is exempt.  Slab wood produced from out of state sources requires compliance agreement.</a:t>
            </a:r>
          </a:p>
          <a:p>
            <a:endParaRPr lang="en-US" dirty="0"/>
          </a:p>
        </p:txBody>
      </p:sp>
      <p:sp>
        <p:nvSpPr>
          <p:cNvPr id="4" name="Slide Number Placeholder 3"/>
          <p:cNvSpPr>
            <a:spLocks noGrp="1"/>
          </p:cNvSpPr>
          <p:nvPr>
            <p:ph type="sldNum" sz="quarter" idx="5"/>
          </p:nvPr>
        </p:nvSpPr>
        <p:spPr/>
        <p:txBody>
          <a:bodyPr/>
          <a:lstStyle/>
          <a:p>
            <a:fld id="{3AE606F5-B849-4426-A51D-AEF0ED0F0A30}" type="slidenum">
              <a:rPr lang="en-US" smtClean="0"/>
              <a:t>28</a:t>
            </a:fld>
            <a:endParaRPr lang="en-US"/>
          </a:p>
        </p:txBody>
      </p:sp>
    </p:spTree>
    <p:extLst>
      <p:ext uri="{BB962C8B-B14F-4D97-AF65-F5344CB8AC3E}">
        <p14:creationId xmlns:p14="http://schemas.microsoft.com/office/powerpoint/2010/main" val="2690343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significant outbreak occurred in 2009-2010.  Dry springs and late frosts contributed to rapid increase in defoliation especially in 2020, 21.  Have seen collapse in affected areas, increase in other areas, localized outbreaks in 2022.  Parasitoids</a:t>
            </a:r>
          </a:p>
        </p:txBody>
      </p:sp>
      <p:sp>
        <p:nvSpPr>
          <p:cNvPr id="4" name="Slide Number Placeholder 3"/>
          <p:cNvSpPr>
            <a:spLocks noGrp="1"/>
          </p:cNvSpPr>
          <p:nvPr>
            <p:ph type="sldNum" sz="quarter" idx="5"/>
          </p:nvPr>
        </p:nvSpPr>
        <p:spPr/>
        <p:txBody>
          <a:bodyPr/>
          <a:lstStyle/>
          <a:p>
            <a:fld id="{3AE606F5-B849-4426-A51D-AEF0ED0F0A30}" type="slidenum">
              <a:rPr lang="en-US" smtClean="0"/>
              <a:t>3</a:t>
            </a:fld>
            <a:endParaRPr lang="en-US"/>
          </a:p>
        </p:txBody>
      </p:sp>
    </p:spTree>
    <p:extLst>
      <p:ext uri="{BB962C8B-B14F-4D97-AF65-F5344CB8AC3E}">
        <p14:creationId xmlns:p14="http://schemas.microsoft.com/office/powerpoint/2010/main" val="3288495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9D899D-559E-4485-BEFC-B53A9E42AF88}" type="slidenum">
              <a:rPr lang="en-US" smtClean="0"/>
              <a:pPr/>
              <a:t>5</a:t>
            </a:fld>
            <a:endParaRPr lang="en-US"/>
          </a:p>
        </p:txBody>
      </p:sp>
    </p:spTree>
    <p:extLst>
      <p:ext uri="{BB962C8B-B14F-4D97-AF65-F5344CB8AC3E}">
        <p14:creationId xmlns:p14="http://schemas.microsoft.com/office/powerpoint/2010/main" val="1843799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state department of agriculture is the lead on this pest</a:t>
            </a:r>
          </a:p>
        </p:txBody>
      </p:sp>
      <p:sp>
        <p:nvSpPr>
          <p:cNvPr id="4" name="Slide Number Placeholder 3"/>
          <p:cNvSpPr>
            <a:spLocks noGrp="1"/>
          </p:cNvSpPr>
          <p:nvPr>
            <p:ph type="sldNum" sz="quarter" idx="5"/>
          </p:nvPr>
        </p:nvSpPr>
        <p:spPr/>
        <p:txBody>
          <a:bodyPr/>
          <a:lstStyle/>
          <a:p>
            <a:fld id="{3AE606F5-B849-4426-A51D-AEF0ED0F0A30}" type="slidenum">
              <a:rPr lang="en-US" smtClean="0"/>
              <a:t>8</a:t>
            </a:fld>
            <a:endParaRPr lang="en-US"/>
          </a:p>
        </p:txBody>
      </p:sp>
    </p:spTree>
    <p:extLst>
      <p:ext uri="{BB962C8B-B14F-4D97-AF65-F5344CB8AC3E}">
        <p14:creationId xmlns:p14="http://schemas.microsoft.com/office/powerpoint/2010/main" val="2312210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 to MISN by alert arborist.  Trees were transplanted over 20 years ago. </a:t>
            </a:r>
            <a:r>
              <a:rPr lang="en-US" sz="1800" dirty="0">
                <a:solidFill>
                  <a:srgbClr val="1F497D"/>
                </a:solidFill>
                <a:effectLst/>
                <a:latin typeface="Calibri" panose="020F0502020204030204" pitchFamily="34" charset="0"/>
                <a:ea typeface="Calibri" panose="020F0502020204030204" pitchFamily="34" charset="0"/>
              </a:rPr>
              <a:t>Nathan Havill genotyped the BWA samples and matches those  widespread in the Appalachians and western North America.  In other words, the results are consistent with our hypothesis that infested trees were brought up from a nursery in the Appalachians region.  </a:t>
            </a:r>
            <a:endParaRPr lang="en-US" dirty="0"/>
          </a:p>
        </p:txBody>
      </p:sp>
      <p:sp>
        <p:nvSpPr>
          <p:cNvPr id="4" name="Slide Number Placeholder 3"/>
          <p:cNvSpPr>
            <a:spLocks noGrp="1"/>
          </p:cNvSpPr>
          <p:nvPr>
            <p:ph type="sldNum" sz="quarter" idx="5"/>
          </p:nvPr>
        </p:nvSpPr>
        <p:spPr/>
        <p:txBody>
          <a:bodyPr/>
          <a:lstStyle/>
          <a:p>
            <a:fld id="{D6BF5F7D-D9A8-954B-9E71-CEAA5E5F0102}" type="slidenum">
              <a:rPr lang="en-US" smtClean="0"/>
              <a:t>9</a:t>
            </a:fld>
            <a:endParaRPr lang="en-US"/>
          </a:p>
        </p:txBody>
      </p:sp>
    </p:spTree>
    <p:extLst>
      <p:ext uri="{BB962C8B-B14F-4D97-AF65-F5344CB8AC3E}">
        <p14:creationId xmlns:p14="http://schemas.microsoft.com/office/powerpoint/2010/main" val="789065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8 firs are along the road. Several other firs had lined the road from the photographer to the corner that had been removed over the last few years. They were most likely infested before they were taken down – potential for additional spread.  Concern about other similar situations.  Nursery stock believed to bring HWA into the state prior to quarantines as well</a:t>
            </a:r>
          </a:p>
        </p:txBody>
      </p:sp>
      <p:sp>
        <p:nvSpPr>
          <p:cNvPr id="4" name="Slide Number Placeholder 3"/>
          <p:cNvSpPr>
            <a:spLocks noGrp="1"/>
          </p:cNvSpPr>
          <p:nvPr>
            <p:ph type="sldNum" sz="quarter" idx="5"/>
          </p:nvPr>
        </p:nvSpPr>
        <p:spPr/>
        <p:txBody>
          <a:bodyPr/>
          <a:lstStyle/>
          <a:p>
            <a:fld id="{D6BF5F7D-D9A8-954B-9E71-CEAA5E5F0102}" type="slidenum">
              <a:rPr lang="en-US" smtClean="0"/>
              <a:t>10</a:t>
            </a:fld>
            <a:endParaRPr lang="en-US"/>
          </a:p>
        </p:txBody>
      </p:sp>
    </p:spTree>
    <p:extLst>
      <p:ext uri="{BB962C8B-B14F-4D97-AF65-F5344CB8AC3E}">
        <p14:creationId xmlns:p14="http://schemas.microsoft.com/office/powerpoint/2010/main" val="3739778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F5F7D-D9A8-954B-9E71-CEAA5E5F0102}" type="slidenum">
              <a:rPr lang="en-US" smtClean="0"/>
              <a:t>11</a:t>
            </a:fld>
            <a:endParaRPr lang="en-US"/>
          </a:p>
        </p:txBody>
      </p:sp>
    </p:spTree>
    <p:extLst>
      <p:ext uri="{BB962C8B-B14F-4D97-AF65-F5344CB8AC3E}">
        <p14:creationId xmlns:p14="http://schemas.microsoft.com/office/powerpoint/2010/main" val="4057510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detections 15+ years ago are thought to be from infested nursery stock and to be successfully eradicated.  Much of current distribution recognized over the past 5 years or so- single tree infestation further north in Benzie county confined to a single tree and eradicated. Most of Michigan’s 176 million hemlock are north of existing infestation</a:t>
            </a:r>
          </a:p>
          <a:p>
            <a:endParaRPr lang="en-US" dirty="0"/>
          </a:p>
        </p:txBody>
      </p:sp>
      <p:sp>
        <p:nvSpPr>
          <p:cNvPr id="4" name="Slide Number Placeholder 3"/>
          <p:cNvSpPr>
            <a:spLocks noGrp="1"/>
          </p:cNvSpPr>
          <p:nvPr>
            <p:ph type="sldNum" sz="quarter" idx="5"/>
          </p:nvPr>
        </p:nvSpPr>
        <p:spPr/>
        <p:txBody>
          <a:bodyPr/>
          <a:lstStyle/>
          <a:p>
            <a:fld id="{3AE606F5-B849-4426-A51D-AEF0ED0F0A30}" type="slidenum">
              <a:rPr lang="en-US" smtClean="0"/>
              <a:t>14</a:t>
            </a:fld>
            <a:endParaRPr lang="en-US"/>
          </a:p>
        </p:txBody>
      </p:sp>
    </p:spTree>
    <p:extLst>
      <p:ext uri="{BB962C8B-B14F-4D97-AF65-F5344CB8AC3E}">
        <p14:creationId xmlns:p14="http://schemas.microsoft.com/office/powerpoint/2010/main" val="1724722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miles NE of Iron Mountain</a:t>
            </a:r>
          </a:p>
        </p:txBody>
      </p:sp>
      <p:sp>
        <p:nvSpPr>
          <p:cNvPr id="4" name="Slide Number Placeholder 3"/>
          <p:cNvSpPr>
            <a:spLocks noGrp="1"/>
          </p:cNvSpPr>
          <p:nvPr>
            <p:ph type="sldNum" sz="quarter" idx="5"/>
          </p:nvPr>
        </p:nvSpPr>
        <p:spPr/>
        <p:txBody>
          <a:bodyPr/>
          <a:lstStyle/>
          <a:p>
            <a:fld id="{3AE606F5-B849-4426-A51D-AEF0ED0F0A30}" type="slidenum">
              <a:rPr lang="en-US" smtClean="0"/>
              <a:t>17</a:t>
            </a:fld>
            <a:endParaRPr lang="en-US"/>
          </a:p>
        </p:txBody>
      </p:sp>
    </p:spTree>
    <p:extLst>
      <p:ext uri="{BB962C8B-B14F-4D97-AF65-F5344CB8AC3E}">
        <p14:creationId xmlns:p14="http://schemas.microsoft.com/office/powerpoint/2010/main" val="2860579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AB78ED-77AA-46B9-975B-C60EAA8C1BB4}" type="datetimeFigureOut">
              <a:rPr lang="en-US" smtClean="0"/>
              <a:t>04/04/2022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B93F9-C81E-4FE8-A4A9-2AFD54E08652}" type="slidenum">
              <a:rPr lang="en-US" smtClean="0"/>
              <a:t>‹#›</a:t>
            </a:fld>
            <a:endParaRPr lang="en-US"/>
          </a:p>
        </p:txBody>
      </p:sp>
    </p:spTree>
    <p:extLst>
      <p:ext uri="{BB962C8B-B14F-4D97-AF65-F5344CB8AC3E}">
        <p14:creationId xmlns:p14="http://schemas.microsoft.com/office/powerpoint/2010/main" val="2188866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AB78ED-77AA-46B9-975B-C60EAA8C1BB4}" type="datetimeFigureOut">
              <a:rPr lang="en-US" smtClean="0"/>
              <a:t>04/04/2022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B93F9-C81E-4FE8-A4A9-2AFD54E08652}" type="slidenum">
              <a:rPr lang="en-US" smtClean="0"/>
              <a:t>‹#›</a:t>
            </a:fld>
            <a:endParaRPr lang="en-US"/>
          </a:p>
        </p:txBody>
      </p:sp>
    </p:spTree>
    <p:extLst>
      <p:ext uri="{BB962C8B-B14F-4D97-AF65-F5344CB8AC3E}">
        <p14:creationId xmlns:p14="http://schemas.microsoft.com/office/powerpoint/2010/main" val="963889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AB78ED-77AA-46B9-975B-C60EAA8C1BB4}" type="datetimeFigureOut">
              <a:rPr lang="en-US" smtClean="0"/>
              <a:t>04/04/2022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B93F9-C81E-4FE8-A4A9-2AFD54E08652}" type="slidenum">
              <a:rPr lang="en-US" smtClean="0"/>
              <a:t>‹#›</a:t>
            </a:fld>
            <a:endParaRPr lang="en-US"/>
          </a:p>
        </p:txBody>
      </p:sp>
    </p:spTree>
    <p:extLst>
      <p:ext uri="{BB962C8B-B14F-4D97-AF65-F5344CB8AC3E}">
        <p14:creationId xmlns:p14="http://schemas.microsoft.com/office/powerpoint/2010/main" val="1882792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3200400" cy="2590800"/>
          </a:xfrm>
        </p:spPr>
        <p:txBody>
          <a:bodyPr/>
          <a:lstStyle/>
          <a:p>
            <a:r>
              <a:rPr lang="en-US"/>
              <a:t>Click to edit Master title style</a:t>
            </a:r>
          </a:p>
        </p:txBody>
      </p:sp>
      <p:sp>
        <p:nvSpPr>
          <p:cNvPr id="3" name="Text Placeholder 2"/>
          <p:cNvSpPr>
            <a:spLocks noGrp="1"/>
          </p:cNvSpPr>
          <p:nvPr>
            <p:ph type="body" sz="half" idx="1"/>
          </p:nvPr>
        </p:nvSpPr>
        <p:spPr>
          <a:xfrm>
            <a:off x="3886200" y="1752600"/>
            <a:ext cx="2438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477000" y="1752600"/>
            <a:ext cx="2438400" cy="4267200"/>
          </a:xfrm>
        </p:spPr>
        <p:txBody>
          <a:bodyPr/>
          <a:lstStyle/>
          <a:p>
            <a:pPr lvl="0"/>
            <a:endParaRPr lang="en-US" noProof="0"/>
          </a:p>
        </p:txBody>
      </p:sp>
    </p:spTree>
    <p:extLst>
      <p:ext uri="{BB962C8B-B14F-4D97-AF65-F5344CB8AC3E}">
        <p14:creationId xmlns:p14="http://schemas.microsoft.com/office/powerpoint/2010/main" val="77406395"/>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AB78ED-77AA-46B9-975B-C60EAA8C1BB4}" type="datetimeFigureOut">
              <a:rPr lang="en-US" smtClean="0"/>
              <a:t>04/04/2022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B93F9-C81E-4FE8-A4A9-2AFD54E08652}" type="slidenum">
              <a:rPr lang="en-US" smtClean="0"/>
              <a:t>‹#›</a:t>
            </a:fld>
            <a:endParaRPr lang="en-US"/>
          </a:p>
        </p:txBody>
      </p:sp>
    </p:spTree>
    <p:extLst>
      <p:ext uri="{BB962C8B-B14F-4D97-AF65-F5344CB8AC3E}">
        <p14:creationId xmlns:p14="http://schemas.microsoft.com/office/powerpoint/2010/main" val="3212622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AB78ED-77AA-46B9-975B-C60EAA8C1BB4}" type="datetimeFigureOut">
              <a:rPr lang="en-US" smtClean="0"/>
              <a:t>04/04/2022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B93F9-C81E-4FE8-A4A9-2AFD54E08652}" type="slidenum">
              <a:rPr lang="en-US" smtClean="0"/>
              <a:t>‹#›</a:t>
            </a:fld>
            <a:endParaRPr lang="en-US"/>
          </a:p>
        </p:txBody>
      </p:sp>
    </p:spTree>
    <p:extLst>
      <p:ext uri="{BB962C8B-B14F-4D97-AF65-F5344CB8AC3E}">
        <p14:creationId xmlns:p14="http://schemas.microsoft.com/office/powerpoint/2010/main" val="721295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AB78ED-77AA-46B9-975B-C60EAA8C1BB4}" type="datetimeFigureOut">
              <a:rPr lang="en-US" smtClean="0"/>
              <a:t>04/04/2022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DB93F9-C81E-4FE8-A4A9-2AFD54E08652}" type="slidenum">
              <a:rPr lang="en-US" smtClean="0"/>
              <a:t>‹#›</a:t>
            </a:fld>
            <a:endParaRPr lang="en-US"/>
          </a:p>
        </p:txBody>
      </p:sp>
    </p:spTree>
    <p:extLst>
      <p:ext uri="{BB962C8B-B14F-4D97-AF65-F5344CB8AC3E}">
        <p14:creationId xmlns:p14="http://schemas.microsoft.com/office/powerpoint/2010/main" val="383489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AB78ED-77AA-46B9-975B-C60EAA8C1BB4}" type="datetimeFigureOut">
              <a:rPr lang="en-US" smtClean="0"/>
              <a:t>04/04/2022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DB93F9-C81E-4FE8-A4A9-2AFD54E08652}" type="slidenum">
              <a:rPr lang="en-US" smtClean="0"/>
              <a:t>‹#›</a:t>
            </a:fld>
            <a:endParaRPr lang="en-US"/>
          </a:p>
        </p:txBody>
      </p:sp>
    </p:spTree>
    <p:extLst>
      <p:ext uri="{BB962C8B-B14F-4D97-AF65-F5344CB8AC3E}">
        <p14:creationId xmlns:p14="http://schemas.microsoft.com/office/powerpoint/2010/main" val="3002747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AB78ED-77AA-46B9-975B-C60EAA8C1BB4}" type="datetimeFigureOut">
              <a:rPr lang="en-US" smtClean="0"/>
              <a:t>04/04/2022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DB93F9-C81E-4FE8-A4A9-2AFD54E08652}" type="slidenum">
              <a:rPr lang="en-US" smtClean="0"/>
              <a:t>‹#›</a:t>
            </a:fld>
            <a:endParaRPr lang="en-US"/>
          </a:p>
        </p:txBody>
      </p:sp>
    </p:spTree>
    <p:extLst>
      <p:ext uri="{BB962C8B-B14F-4D97-AF65-F5344CB8AC3E}">
        <p14:creationId xmlns:p14="http://schemas.microsoft.com/office/powerpoint/2010/main" val="171924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B78ED-77AA-46B9-975B-C60EAA8C1BB4}" type="datetimeFigureOut">
              <a:rPr lang="en-US" smtClean="0"/>
              <a:t>04/04/2022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DB93F9-C81E-4FE8-A4A9-2AFD54E08652}" type="slidenum">
              <a:rPr lang="en-US" smtClean="0"/>
              <a:t>‹#›</a:t>
            </a:fld>
            <a:endParaRPr lang="en-US"/>
          </a:p>
        </p:txBody>
      </p:sp>
    </p:spTree>
    <p:extLst>
      <p:ext uri="{BB962C8B-B14F-4D97-AF65-F5344CB8AC3E}">
        <p14:creationId xmlns:p14="http://schemas.microsoft.com/office/powerpoint/2010/main" val="1269874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AB78ED-77AA-46B9-975B-C60EAA8C1BB4}" type="datetimeFigureOut">
              <a:rPr lang="en-US" smtClean="0"/>
              <a:t>04/04/2022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DB93F9-C81E-4FE8-A4A9-2AFD54E08652}" type="slidenum">
              <a:rPr lang="en-US" smtClean="0"/>
              <a:t>‹#›</a:t>
            </a:fld>
            <a:endParaRPr lang="en-US"/>
          </a:p>
        </p:txBody>
      </p:sp>
    </p:spTree>
    <p:extLst>
      <p:ext uri="{BB962C8B-B14F-4D97-AF65-F5344CB8AC3E}">
        <p14:creationId xmlns:p14="http://schemas.microsoft.com/office/powerpoint/2010/main" val="1472859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AB78ED-77AA-46B9-975B-C60EAA8C1BB4}" type="datetimeFigureOut">
              <a:rPr lang="en-US" smtClean="0"/>
              <a:t>04/04/2022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DB93F9-C81E-4FE8-A4A9-2AFD54E08652}" type="slidenum">
              <a:rPr lang="en-US" smtClean="0"/>
              <a:t>‹#›</a:t>
            </a:fld>
            <a:endParaRPr lang="en-US"/>
          </a:p>
        </p:txBody>
      </p:sp>
    </p:spTree>
    <p:extLst>
      <p:ext uri="{BB962C8B-B14F-4D97-AF65-F5344CB8AC3E}">
        <p14:creationId xmlns:p14="http://schemas.microsoft.com/office/powerpoint/2010/main" val="2552015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B78ED-77AA-46B9-975B-C60EAA8C1BB4}" type="datetimeFigureOut">
              <a:rPr lang="en-US" smtClean="0"/>
              <a:t>04/04/2022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DB93F9-C81E-4FE8-A4A9-2AFD54E08652}" type="slidenum">
              <a:rPr lang="en-US" smtClean="0"/>
              <a:t>‹#›</a:t>
            </a:fld>
            <a:endParaRPr lang="en-US"/>
          </a:p>
        </p:txBody>
      </p:sp>
    </p:spTree>
    <p:extLst>
      <p:ext uri="{BB962C8B-B14F-4D97-AF65-F5344CB8AC3E}">
        <p14:creationId xmlns:p14="http://schemas.microsoft.com/office/powerpoint/2010/main" val="1454923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http://www.uvm.edu/albeetle/identification/albmaleb.jpg" TargetMode="Externa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70E62-BD62-4EBD-B1E4-F4CACBB6E6B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F738868-D489-4D4B-B7CE-C7BA3F7CD637}"/>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31C104FC-1E86-4134-8C84-C56B64CC21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38" y="0"/>
            <a:ext cx="9144000" cy="6858000"/>
          </a:xfrm>
          <a:prstGeom prst="rect">
            <a:avLst/>
          </a:prstGeom>
        </p:spPr>
      </p:pic>
      <p:sp>
        <p:nvSpPr>
          <p:cNvPr id="6" name="Rectangle 3">
            <a:extLst>
              <a:ext uri="{FF2B5EF4-FFF2-40B4-BE49-F238E27FC236}">
                <a16:creationId xmlns:a16="http://schemas.microsoft.com/office/drawing/2014/main" id="{E6162CE5-1941-453F-8227-315CF9E6756B}"/>
              </a:ext>
            </a:extLst>
          </p:cNvPr>
          <p:cNvSpPr txBox="1">
            <a:spLocks noChangeArrowheads="1"/>
          </p:cNvSpPr>
          <p:nvPr/>
        </p:nvSpPr>
        <p:spPr>
          <a:xfrm>
            <a:off x="0" y="1645472"/>
            <a:ext cx="9144000" cy="2110702"/>
          </a:xfrm>
          <a:prstGeom prst="rect">
            <a:avLst/>
          </a:prstGeom>
          <a:solidFill>
            <a:schemeClr val="tx2">
              <a:alpha val="5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7200" b="1" dirty="0">
                <a:solidFill>
                  <a:srgbClr val="FFFF00"/>
                </a:solidFill>
                <a:latin typeface="Times New Roman" panose="02020603050405020304" pitchFamily="18" charset="0"/>
                <a:cs typeface="Times New Roman" panose="02020603050405020304" pitchFamily="18" charset="0"/>
              </a:rPr>
              <a:t>Michigan</a:t>
            </a:r>
          </a:p>
          <a:p>
            <a:pPr marL="0" indent="0" algn="ctr">
              <a:buFont typeface="Arial" panose="020B0604020202020204" pitchFamily="34" charset="0"/>
              <a:buNone/>
              <a:defRPr/>
            </a:pPr>
            <a:r>
              <a:rPr lang="en-US" sz="7200" b="1" dirty="0">
                <a:solidFill>
                  <a:srgbClr val="FFFF00"/>
                </a:solidFill>
                <a:latin typeface="Times New Roman" panose="02020603050405020304" pitchFamily="18" charset="0"/>
                <a:cs typeface="Times New Roman" panose="02020603050405020304" pitchFamily="18" charset="0"/>
              </a:rPr>
              <a:t>Forest Health Update</a:t>
            </a:r>
          </a:p>
          <a:p>
            <a:pPr marL="0" indent="0" algn="ctr">
              <a:lnSpc>
                <a:spcPct val="80000"/>
              </a:lnSpc>
              <a:buFont typeface="Arial" panose="020B0604020202020204" pitchFamily="34" charset="0"/>
              <a:buNone/>
              <a:defRPr/>
            </a:pPr>
            <a:endParaRPr lang="en-US" sz="2400" b="1" dirty="0">
              <a:solidFill>
                <a:schemeClr val="bg1"/>
              </a:solidFill>
              <a:effectLst>
                <a:outerShdw blurRad="38100" dist="38100" dir="2700000" algn="tl">
                  <a:srgbClr val="000000"/>
                </a:outerShdw>
              </a:effectLst>
            </a:endParaRPr>
          </a:p>
        </p:txBody>
      </p:sp>
      <p:sp>
        <p:nvSpPr>
          <p:cNvPr id="7" name="TextBox 6">
            <a:extLst>
              <a:ext uri="{FF2B5EF4-FFF2-40B4-BE49-F238E27FC236}">
                <a16:creationId xmlns:a16="http://schemas.microsoft.com/office/drawing/2014/main" id="{13F03211-F227-440D-9F40-B2DB5DF98D87}"/>
              </a:ext>
            </a:extLst>
          </p:cNvPr>
          <p:cNvSpPr txBox="1"/>
          <p:nvPr/>
        </p:nvSpPr>
        <p:spPr>
          <a:xfrm>
            <a:off x="150443" y="6136491"/>
            <a:ext cx="8153194" cy="523220"/>
          </a:xfrm>
          <a:prstGeom prst="rect">
            <a:avLst/>
          </a:prstGeom>
          <a:noFill/>
        </p:spPr>
        <p:txBody>
          <a:bodyPr wrap="none" rtlCol="0">
            <a:spAutoFit/>
          </a:bodyPr>
          <a:lstStyle/>
          <a:p>
            <a:r>
              <a:rPr lang="en-US" sz="2800" b="1" dirty="0">
                <a:solidFill>
                  <a:srgbClr val="FFFF00"/>
                </a:solidFill>
              </a:rPr>
              <a:t>Simeon Wright/MI DNR Forest Health Specialist</a:t>
            </a:r>
          </a:p>
        </p:txBody>
      </p:sp>
      <p:pic>
        <p:nvPicPr>
          <p:cNvPr id="8" name="Picture 7" descr="DNRCOLORLOGO.png">
            <a:extLst>
              <a:ext uri="{FF2B5EF4-FFF2-40B4-BE49-F238E27FC236}">
                <a16:creationId xmlns:a16="http://schemas.microsoft.com/office/drawing/2014/main" id="{C796A58A-3AE6-40E9-A22F-5E51292423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6261" y="4594878"/>
            <a:ext cx="1393439" cy="1424418"/>
          </a:xfrm>
          <a:prstGeom prst="rect">
            <a:avLst/>
          </a:prstGeom>
        </p:spPr>
      </p:pic>
    </p:spTree>
    <p:extLst>
      <p:ext uri="{BB962C8B-B14F-4D97-AF65-F5344CB8AC3E}">
        <p14:creationId xmlns:p14="http://schemas.microsoft.com/office/powerpoint/2010/main" val="3046018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973" y="497967"/>
            <a:ext cx="4135174" cy="914400"/>
          </a:xfrm>
        </p:spPr>
        <p:txBody>
          <a:bodyPr>
            <a:noAutofit/>
          </a:bodyPr>
          <a:lstStyle/>
          <a:p>
            <a:pPr algn="ctr"/>
            <a:r>
              <a:rPr lang="en-US" sz="6600" b="1" dirty="0">
                <a:solidFill>
                  <a:srgbClr val="FFFF00"/>
                </a:solidFill>
              </a:rPr>
              <a:t>Infested site</a:t>
            </a:r>
          </a:p>
        </p:txBody>
      </p:sp>
      <p:sp>
        <p:nvSpPr>
          <p:cNvPr id="10" name="Content Placeholder 2">
            <a:extLst>
              <a:ext uri="{FF2B5EF4-FFF2-40B4-BE49-F238E27FC236}">
                <a16:creationId xmlns:a16="http://schemas.microsoft.com/office/drawing/2014/main" id="{BF0394C6-5731-44EA-8EF1-DE0670B607FB}"/>
              </a:ext>
            </a:extLst>
          </p:cNvPr>
          <p:cNvSpPr>
            <a:spLocks noGrp="1"/>
          </p:cNvSpPr>
          <p:nvPr>
            <p:ph idx="1"/>
          </p:nvPr>
        </p:nvSpPr>
        <p:spPr>
          <a:xfrm>
            <a:off x="103315" y="1742567"/>
            <a:ext cx="5192117" cy="3670767"/>
          </a:xfrm>
        </p:spPr>
        <p:txBody>
          <a:bodyPr>
            <a:normAutofit/>
          </a:bodyPr>
          <a:lstStyle/>
          <a:p>
            <a:r>
              <a:rPr lang="en-US" sz="3200" dirty="0">
                <a:solidFill>
                  <a:schemeClr val="bg1"/>
                </a:solidFill>
                <a:latin typeface="Calibri" panose="020F0502020204030204" pitchFamily="34" charset="0"/>
              </a:rPr>
              <a:t>8 Fraser Firs</a:t>
            </a:r>
          </a:p>
          <a:p>
            <a:r>
              <a:rPr lang="en-US" sz="3200" dirty="0">
                <a:solidFill>
                  <a:schemeClr val="bg1"/>
                </a:solidFill>
                <a:latin typeface="Calibri" panose="020F0502020204030204" pitchFamily="34" charset="0"/>
              </a:rPr>
              <a:t>20-25 years old </a:t>
            </a:r>
            <a:endParaRPr lang="en-US" sz="3200" dirty="0">
              <a:solidFill>
                <a:schemeClr val="bg1"/>
              </a:solidFill>
              <a:latin typeface="Arial" panose="020B0604020202020204" pitchFamily="34" charset="0"/>
            </a:endParaRPr>
          </a:p>
          <a:p>
            <a:pPr marL="0" indent="0">
              <a:lnSpc>
                <a:spcPct val="70000"/>
              </a:lnSpc>
              <a:buNone/>
            </a:pPr>
            <a:endParaRPr lang="en-US" sz="4000" dirty="0">
              <a:solidFill>
                <a:schemeClr val="tx2"/>
              </a:solidFill>
            </a:endParaRPr>
          </a:p>
        </p:txBody>
      </p:sp>
      <p:pic>
        <p:nvPicPr>
          <p:cNvPr id="2050" name="Picture 2">
            <a:extLst>
              <a:ext uri="{FF2B5EF4-FFF2-40B4-BE49-F238E27FC236}">
                <a16:creationId xmlns:a16="http://schemas.microsoft.com/office/drawing/2014/main" id="{482B6424-598F-4B83-9A83-04B66A8FF0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094" y="2982403"/>
            <a:ext cx="9028907" cy="37495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A6DB05E-466C-4231-A2A7-0247486E232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51463" y="105567"/>
            <a:ext cx="2544698" cy="2861294"/>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4" descr="A close-up of some branches&#10;&#10;Description automatically generated with low confidence">
            <a:extLst>
              <a:ext uri="{FF2B5EF4-FFF2-40B4-BE49-F238E27FC236}">
                <a16:creationId xmlns:a16="http://schemas.microsoft.com/office/drawing/2014/main" id="{ADBE17C1-5E52-47C4-8E8E-706E4CE8558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6287843" y="241342"/>
            <a:ext cx="2892380" cy="2589745"/>
          </a:xfrm>
          <a:prstGeom prst="rect">
            <a:avLst/>
          </a:prstGeom>
        </p:spPr>
      </p:pic>
    </p:spTree>
    <p:extLst>
      <p:ext uri="{BB962C8B-B14F-4D97-AF65-F5344CB8AC3E}">
        <p14:creationId xmlns:p14="http://schemas.microsoft.com/office/powerpoint/2010/main" val="3701691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7AE28D-0A64-4DEC-8ECA-09B3D83109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7" y="-1"/>
            <a:ext cx="9152179" cy="6858001"/>
          </a:xfrm>
          <a:prstGeom prst="rect">
            <a:avLst/>
          </a:prstGeom>
        </p:spPr>
      </p:pic>
      <p:sp>
        <p:nvSpPr>
          <p:cNvPr id="5" name="Rectangle 3">
            <a:extLst>
              <a:ext uri="{FF2B5EF4-FFF2-40B4-BE49-F238E27FC236}">
                <a16:creationId xmlns:a16="http://schemas.microsoft.com/office/drawing/2014/main" id="{B48C36C0-B8FE-4493-A8EC-47CBB1A3069C}"/>
              </a:ext>
            </a:extLst>
          </p:cNvPr>
          <p:cNvSpPr txBox="1">
            <a:spLocks noChangeArrowheads="1"/>
          </p:cNvSpPr>
          <p:nvPr/>
        </p:nvSpPr>
        <p:spPr>
          <a:xfrm>
            <a:off x="0" y="308698"/>
            <a:ext cx="9144000" cy="1194317"/>
          </a:xfrm>
          <a:prstGeom prst="rect">
            <a:avLst/>
          </a:prstGeom>
          <a:solidFill>
            <a:schemeClr val="tx2">
              <a:alpha val="5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8500" b="1" dirty="0">
                <a:solidFill>
                  <a:srgbClr val="FFFF00"/>
                </a:solidFill>
                <a:latin typeface="Times New Roman" panose="02020603050405020304" pitchFamily="18" charset="0"/>
                <a:cs typeface="Times New Roman" panose="02020603050405020304" pitchFamily="18" charset="0"/>
              </a:rPr>
              <a:t>What’s being done?</a:t>
            </a:r>
          </a:p>
          <a:p>
            <a:pPr marL="0" indent="0" algn="ctr">
              <a:lnSpc>
                <a:spcPct val="80000"/>
              </a:lnSpc>
              <a:buFont typeface="Arial" panose="020B0604020202020204" pitchFamily="34" charset="0"/>
              <a:buNone/>
              <a:defRPr/>
            </a:pPr>
            <a:r>
              <a:rPr lang="en-US" sz="2400" b="1" dirty="0">
                <a:solidFill>
                  <a:schemeClr val="bg1"/>
                </a:solidFill>
                <a:effectLst>
                  <a:outerShdw blurRad="38100" dist="38100" dir="2700000" algn="tl">
                    <a:srgbClr val="000000"/>
                  </a:outerShdw>
                </a:effectLst>
              </a:rPr>
              <a:t>`</a:t>
            </a:r>
          </a:p>
        </p:txBody>
      </p:sp>
      <p:sp>
        <p:nvSpPr>
          <p:cNvPr id="11" name="Rectangle 3">
            <a:extLst>
              <a:ext uri="{FF2B5EF4-FFF2-40B4-BE49-F238E27FC236}">
                <a16:creationId xmlns:a16="http://schemas.microsoft.com/office/drawing/2014/main" id="{D354C663-D044-424C-B2DC-928A083195CD}"/>
              </a:ext>
            </a:extLst>
          </p:cNvPr>
          <p:cNvSpPr txBox="1">
            <a:spLocks noChangeArrowheads="1"/>
          </p:cNvSpPr>
          <p:nvPr/>
        </p:nvSpPr>
        <p:spPr>
          <a:xfrm>
            <a:off x="4683967" y="4200347"/>
            <a:ext cx="3978564" cy="2359072"/>
          </a:xfrm>
          <a:prstGeom prst="rect">
            <a:avLst/>
          </a:prstGeom>
          <a:solidFill>
            <a:schemeClr val="tx2">
              <a:alpha val="5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Font typeface="Arial" panose="020B0604020202020204" pitchFamily="34" charset="0"/>
              <a:buNone/>
              <a:defRPr/>
            </a:pPr>
            <a:r>
              <a:rPr lang="en-US" sz="2400" b="1" dirty="0">
                <a:solidFill>
                  <a:schemeClr val="bg1"/>
                </a:solidFill>
                <a:effectLst>
                  <a:outerShdw blurRad="38100" dist="38100" dir="2700000" algn="tl">
                    <a:srgbClr val="000000"/>
                  </a:outerShdw>
                </a:effectLst>
              </a:rPr>
              <a:t>`</a:t>
            </a:r>
          </a:p>
        </p:txBody>
      </p:sp>
      <p:sp>
        <p:nvSpPr>
          <p:cNvPr id="12" name="Content Placeholder 2">
            <a:extLst>
              <a:ext uri="{FF2B5EF4-FFF2-40B4-BE49-F238E27FC236}">
                <a16:creationId xmlns:a16="http://schemas.microsoft.com/office/drawing/2014/main" id="{1712EFD6-B895-4B3C-B848-900AB7639840}"/>
              </a:ext>
            </a:extLst>
          </p:cNvPr>
          <p:cNvSpPr txBox="1">
            <a:spLocks/>
          </p:cNvSpPr>
          <p:nvPr/>
        </p:nvSpPr>
        <p:spPr>
          <a:xfrm>
            <a:off x="5052493" y="4447639"/>
            <a:ext cx="4854833" cy="51193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4000" dirty="0">
                <a:solidFill>
                  <a:schemeClr val="bg1"/>
                </a:solidFill>
                <a:latin typeface="Segoe UI" panose="020B0502040204020203" pitchFamily="34" charset="0"/>
              </a:rPr>
              <a:t>Eradication</a:t>
            </a:r>
          </a:p>
          <a:p>
            <a:pPr fontAlgn="base"/>
            <a:r>
              <a:rPr lang="en-US" sz="4000" dirty="0">
                <a:solidFill>
                  <a:schemeClr val="bg1"/>
                </a:solidFill>
                <a:latin typeface="Segoe UI" panose="020B0502040204020203" pitchFamily="34" charset="0"/>
              </a:rPr>
              <a:t>Surveys</a:t>
            </a:r>
          </a:p>
          <a:p>
            <a:pPr fontAlgn="base"/>
            <a:r>
              <a:rPr lang="en-US" sz="4000" dirty="0">
                <a:solidFill>
                  <a:schemeClr val="bg1"/>
                </a:solidFill>
                <a:latin typeface="Segoe UI" panose="020B0502040204020203" pitchFamily="34" charset="0"/>
              </a:rPr>
              <a:t>Quarantine</a:t>
            </a:r>
          </a:p>
          <a:p>
            <a:pPr lvl="1" fontAlgn="base"/>
            <a:endParaRPr lang="en-US" sz="2600" dirty="0">
              <a:solidFill>
                <a:schemeClr val="bg1"/>
              </a:solidFill>
              <a:latin typeface="Segoe UI" panose="020B0502040204020203" pitchFamily="34" charset="0"/>
            </a:endParaRPr>
          </a:p>
          <a:p>
            <a:pPr fontAlgn="base"/>
            <a:endParaRPr lang="en-US" dirty="0">
              <a:solidFill>
                <a:srgbClr val="002D44"/>
              </a:solidFill>
              <a:latin typeface="Segoe UI" panose="020B0502040204020203" pitchFamily="34" charset="0"/>
            </a:endParaRPr>
          </a:p>
          <a:p>
            <a:pPr marL="0" indent="0">
              <a:lnSpc>
                <a:spcPct val="70000"/>
              </a:lnSpc>
              <a:buFont typeface="Arial" panose="020B0604020202020204" pitchFamily="34" charset="0"/>
              <a:buNone/>
            </a:pPr>
            <a:endParaRPr lang="en-US" sz="4000" dirty="0">
              <a:solidFill>
                <a:schemeClr val="tx2"/>
              </a:solidFill>
            </a:endParaRPr>
          </a:p>
        </p:txBody>
      </p:sp>
    </p:spTree>
    <p:extLst>
      <p:ext uri="{BB962C8B-B14F-4D97-AF65-F5344CB8AC3E}">
        <p14:creationId xmlns:p14="http://schemas.microsoft.com/office/powerpoint/2010/main" val="2461744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FD25-56E1-45C1-983D-24961B6E72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3CA124-1EB4-4E09-B966-932EF0717F8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83AC9C5-4884-4E05-8103-F9F7076979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5" name="Rectangle 3">
            <a:extLst>
              <a:ext uri="{FF2B5EF4-FFF2-40B4-BE49-F238E27FC236}">
                <a16:creationId xmlns:a16="http://schemas.microsoft.com/office/drawing/2014/main" id="{3FB2259C-93DF-4BF0-894B-1CF3244CEA46}"/>
              </a:ext>
            </a:extLst>
          </p:cNvPr>
          <p:cNvSpPr txBox="1">
            <a:spLocks noChangeArrowheads="1"/>
          </p:cNvSpPr>
          <p:nvPr/>
        </p:nvSpPr>
        <p:spPr>
          <a:xfrm>
            <a:off x="0" y="546776"/>
            <a:ext cx="9144000" cy="962261"/>
          </a:xfrm>
          <a:prstGeom prst="rect">
            <a:avLst/>
          </a:prstGeom>
          <a:solidFill>
            <a:schemeClr val="tx2">
              <a:alpha val="5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6600" b="1" dirty="0">
                <a:solidFill>
                  <a:srgbClr val="FFFF00"/>
                </a:solidFill>
                <a:latin typeface="Times New Roman" panose="02020603050405020304" pitchFamily="18" charset="0"/>
                <a:cs typeface="Times New Roman" panose="02020603050405020304" pitchFamily="18" charset="0"/>
              </a:rPr>
              <a:t>Hemlock Woolly Adelgid</a:t>
            </a:r>
          </a:p>
          <a:p>
            <a:pPr marL="0" indent="0" algn="ctr">
              <a:lnSpc>
                <a:spcPct val="80000"/>
              </a:lnSpc>
              <a:buFont typeface="Arial" panose="020B0604020202020204" pitchFamily="34" charset="0"/>
              <a:buNone/>
              <a:defRPr/>
            </a:pPr>
            <a:endParaRPr lang="en-US" sz="2400" b="1"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122130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526" y="3429000"/>
            <a:ext cx="3140539" cy="245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43393" y="3429000"/>
            <a:ext cx="3140540" cy="245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woollymasses"/>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6444262" y="3662363"/>
            <a:ext cx="2736056" cy="199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A3DE1A48-5A85-4A22-94BA-826D8A97C0E8}"/>
              </a:ext>
            </a:extLst>
          </p:cNvPr>
          <p:cNvSpPr txBox="1">
            <a:spLocks/>
          </p:cNvSpPr>
          <p:nvPr/>
        </p:nvSpPr>
        <p:spPr>
          <a:xfrm>
            <a:off x="190500" y="1171575"/>
            <a:ext cx="7239000" cy="8001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50" b="1" dirty="0">
                <a:solidFill>
                  <a:srgbClr val="FFFF00"/>
                </a:solidFill>
              </a:rPr>
              <a:t>HWA: What to look for</a:t>
            </a:r>
          </a:p>
        </p:txBody>
      </p:sp>
      <p:sp>
        <p:nvSpPr>
          <p:cNvPr id="7" name="TextBox 6">
            <a:extLst>
              <a:ext uri="{FF2B5EF4-FFF2-40B4-BE49-F238E27FC236}">
                <a16:creationId xmlns:a16="http://schemas.microsoft.com/office/drawing/2014/main" id="{5638AAE8-FE13-45F7-A1EB-1DB2DA5EEF53}"/>
              </a:ext>
            </a:extLst>
          </p:cNvPr>
          <p:cNvSpPr txBox="1"/>
          <p:nvPr/>
        </p:nvSpPr>
        <p:spPr>
          <a:xfrm>
            <a:off x="-266700" y="2028193"/>
            <a:ext cx="7886699" cy="1338828"/>
          </a:xfrm>
          <a:prstGeom prst="rect">
            <a:avLst/>
          </a:prstGeom>
          <a:noFill/>
        </p:spPr>
        <p:txBody>
          <a:bodyPr wrap="square">
            <a:spAutoFit/>
          </a:bodyPr>
          <a:lstStyle/>
          <a:p>
            <a:pPr marL="557213" lvl="1" indent="-214313">
              <a:buFont typeface="Arial" pitchFamily="34" charset="0"/>
              <a:buChar char="•"/>
              <a:defRPr/>
            </a:pPr>
            <a:r>
              <a:rPr lang="en-US" sz="2700" dirty="0">
                <a:solidFill>
                  <a:schemeClr val="bg1"/>
                </a:solidFill>
                <a:ea typeface="ＭＳ Ｐゴシック" charset="0"/>
                <a:cs typeface="Times New Roman"/>
              </a:rPr>
              <a:t>White cottony masses on twig at needle base</a:t>
            </a:r>
          </a:p>
          <a:p>
            <a:pPr marL="557213" lvl="1" indent="-214313">
              <a:buFont typeface="Arial" pitchFamily="34" charset="0"/>
              <a:buChar char="•"/>
              <a:defRPr/>
            </a:pPr>
            <a:endParaRPr lang="en-US" dirty="0">
              <a:solidFill>
                <a:schemeClr val="tx2">
                  <a:lumMod val="75000"/>
                </a:schemeClr>
              </a:solidFill>
              <a:ea typeface="ＭＳ Ｐゴシック" charset="0"/>
              <a:cs typeface="Times New Roman"/>
            </a:endParaRPr>
          </a:p>
          <a:p>
            <a:pPr marL="557213" lvl="1" indent="-214313">
              <a:buFont typeface="Arial" pitchFamily="34" charset="0"/>
              <a:buChar char="•"/>
              <a:defRPr/>
            </a:pPr>
            <a:endParaRPr lang="en-US" dirty="0">
              <a:solidFill>
                <a:schemeClr val="bg1"/>
              </a:solidFill>
              <a:ea typeface="ＭＳ Ｐゴシック" charset="0"/>
              <a:cs typeface="Times New Roman"/>
            </a:endParaRPr>
          </a:p>
          <a:p>
            <a:pPr marL="557213" lvl="1" indent="-214313">
              <a:buFont typeface="Arial" pitchFamily="34" charset="0"/>
              <a:buChar char="•"/>
              <a:defRPr/>
            </a:pPr>
            <a:endParaRPr lang="en-US" dirty="0">
              <a:solidFill>
                <a:schemeClr val="bg1"/>
              </a:solidFill>
              <a:ea typeface="ＭＳ Ｐゴシック" charset="0"/>
              <a:cs typeface="Times New Roman"/>
            </a:endParaRPr>
          </a:p>
        </p:txBody>
      </p:sp>
    </p:spTree>
    <p:extLst>
      <p:ext uri="{BB962C8B-B14F-4D97-AF65-F5344CB8AC3E}">
        <p14:creationId xmlns:p14="http://schemas.microsoft.com/office/powerpoint/2010/main" val="1033837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30C65445-5545-49F6-A652-D33B1F4FFE40}"/>
              </a:ext>
            </a:extLst>
          </p:cNvPr>
          <p:cNvSpPr txBox="1">
            <a:spLocks/>
          </p:cNvSpPr>
          <p:nvPr/>
        </p:nvSpPr>
        <p:spPr>
          <a:xfrm>
            <a:off x="177553" y="1792180"/>
            <a:ext cx="3943350" cy="3728197"/>
          </a:xfrm>
          <a:prstGeom prst="rect">
            <a:avLst/>
          </a:prstGeom>
        </p:spPr>
        <p:txBody>
          <a:bodyPr>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a:lnSpc>
                <a:spcPct val="120000"/>
              </a:lnSpc>
              <a:buClr>
                <a:srgbClr val="FFFF00"/>
              </a:buClr>
              <a:buFont typeface="Wingdings" panose="05000000000000000000" pitchFamily="2" charset="2"/>
              <a:buChar char="v"/>
            </a:pPr>
            <a:r>
              <a:rPr lang="en-US" sz="2800" dirty="0">
                <a:solidFill>
                  <a:schemeClr val="bg1"/>
                </a:solidFill>
              </a:rPr>
              <a:t>Five Counties – 110 miles</a:t>
            </a:r>
          </a:p>
          <a:p>
            <a:pPr>
              <a:lnSpc>
                <a:spcPct val="120000"/>
              </a:lnSpc>
              <a:buClr>
                <a:srgbClr val="FFFF00"/>
              </a:buClr>
              <a:buFont typeface="Wingdings" panose="05000000000000000000" pitchFamily="2" charset="2"/>
              <a:buChar char="v"/>
            </a:pPr>
            <a:r>
              <a:rPr lang="en-US" sz="2800" dirty="0">
                <a:solidFill>
                  <a:schemeClr val="bg1"/>
                </a:solidFill>
              </a:rPr>
              <a:t>20,000 acres infested</a:t>
            </a:r>
          </a:p>
          <a:p>
            <a:pPr>
              <a:lnSpc>
                <a:spcPct val="120000"/>
              </a:lnSpc>
              <a:buClr>
                <a:srgbClr val="FFFF00"/>
              </a:buClr>
              <a:buFont typeface="Wingdings" panose="05000000000000000000" pitchFamily="2" charset="2"/>
              <a:buChar char="v"/>
            </a:pPr>
            <a:r>
              <a:rPr lang="en-US" sz="2800" dirty="0">
                <a:solidFill>
                  <a:schemeClr val="bg1"/>
                </a:solidFill>
              </a:rPr>
              <a:t>Top-Down Approach</a:t>
            </a:r>
          </a:p>
          <a:p>
            <a:pPr>
              <a:lnSpc>
                <a:spcPct val="120000"/>
              </a:lnSpc>
            </a:pPr>
            <a:endParaRPr lang="en-US" sz="1350" dirty="0">
              <a:solidFill>
                <a:srgbClr val="002060"/>
              </a:solidFill>
            </a:endParaRPr>
          </a:p>
        </p:txBody>
      </p:sp>
      <p:pic>
        <p:nvPicPr>
          <p:cNvPr id="4" name="Picture 3">
            <a:extLst>
              <a:ext uri="{FF2B5EF4-FFF2-40B4-BE49-F238E27FC236}">
                <a16:creationId xmlns:a16="http://schemas.microsoft.com/office/drawing/2014/main" id="{5D01BD86-164A-4BF4-9A6A-75E0EEE6C4A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929065" y="0"/>
            <a:ext cx="5214935" cy="6858000"/>
          </a:xfrm>
          <a:prstGeom prst="rect">
            <a:avLst/>
          </a:prstGeom>
        </p:spPr>
      </p:pic>
    </p:spTree>
    <p:extLst>
      <p:ext uri="{BB962C8B-B14F-4D97-AF65-F5344CB8AC3E}">
        <p14:creationId xmlns:p14="http://schemas.microsoft.com/office/powerpoint/2010/main" val="3987480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9F42846-607F-4BC7-A084-FA297519BE88}"/>
              </a:ext>
            </a:extLst>
          </p:cNvPr>
          <p:cNvSpPr txBox="1">
            <a:spLocks/>
          </p:cNvSpPr>
          <p:nvPr/>
        </p:nvSpPr>
        <p:spPr>
          <a:xfrm>
            <a:off x="-135384" y="857250"/>
            <a:ext cx="3714750"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rgbClr val="FFFF00"/>
                </a:solidFill>
                <a:latin typeface="Arial" panose="020B0604020202020204" pitchFamily="34" charset="0"/>
                <a:cs typeface="Arial" panose="020B0604020202020204" pitchFamily="34" charset="0"/>
              </a:rPr>
              <a:t>Survey Efforts Since 2018</a:t>
            </a:r>
          </a:p>
        </p:txBody>
      </p:sp>
      <p:sp>
        <p:nvSpPr>
          <p:cNvPr id="4" name="Content Placeholder 4">
            <a:extLst>
              <a:ext uri="{FF2B5EF4-FFF2-40B4-BE49-F238E27FC236}">
                <a16:creationId xmlns:a16="http://schemas.microsoft.com/office/drawing/2014/main" id="{F37EA893-5ABB-42B2-9120-58CF90329BE4}"/>
              </a:ext>
            </a:extLst>
          </p:cNvPr>
          <p:cNvSpPr txBox="1">
            <a:spLocks/>
          </p:cNvSpPr>
          <p:nvPr/>
        </p:nvSpPr>
        <p:spPr>
          <a:xfrm>
            <a:off x="-21505" y="2277122"/>
            <a:ext cx="3486992" cy="3143250"/>
          </a:xfrm>
          <a:prstGeom prst="rect">
            <a:avLst/>
          </a:prstGeom>
        </p:spPr>
        <p:txBody>
          <a:bodyPr>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nSpc>
                <a:spcPct val="120000"/>
              </a:lnSpc>
              <a:buClr>
                <a:srgbClr val="FFFF00"/>
              </a:buClr>
              <a:buNone/>
            </a:pPr>
            <a:endParaRPr lang="en-US" sz="1800" dirty="0">
              <a:solidFill>
                <a:srgbClr val="FFFF00"/>
              </a:solidFill>
            </a:endParaRPr>
          </a:p>
          <a:p>
            <a:pPr>
              <a:lnSpc>
                <a:spcPct val="120000"/>
              </a:lnSpc>
              <a:buClr>
                <a:srgbClr val="FFFF00"/>
              </a:buClr>
              <a:buFont typeface="Wingdings" panose="05000000000000000000" pitchFamily="2" charset="2"/>
              <a:buChar char="v"/>
            </a:pPr>
            <a:r>
              <a:rPr lang="en-US" sz="2800" dirty="0">
                <a:solidFill>
                  <a:schemeClr val="bg1"/>
                </a:solidFill>
              </a:rPr>
              <a:t>Multiple partners</a:t>
            </a:r>
          </a:p>
          <a:p>
            <a:pPr>
              <a:lnSpc>
                <a:spcPct val="120000"/>
              </a:lnSpc>
              <a:buClr>
                <a:srgbClr val="FFFF00"/>
              </a:buClr>
              <a:buFont typeface="Wingdings" panose="05000000000000000000" pitchFamily="2" charset="2"/>
              <a:buChar char="v"/>
            </a:pPr>
            <a:r>
              <a:rPr lang="en-US" sz="2800" dirty="0">
                <a:solidFill>
                  <a:schemeClr val="bg1"/>
                </a:solidFill>
              </a:rPr>
              <a:t>14,419 acres surveyed</a:t>
            </a:r>
          </a:p>
          <a:p>
            <a:pPr>
              <a:lnSpc>
                <a:spcPct val="120000"/>
              </a:lnSpc>
              <a:buClr>
                <a:srgbClr val="FFFF00"/>
              </a:buClr>
              <a:buFont typeface="Wingdings" panose="05000000000000000000" pitchFamily="2" charset="2"/>
              <a:buChar char="v"/>
            </a:pPr>
            <a:r>
              <a:rPr lang="en-US" sz="2800" dirty="0">
                <a:solidFill>
                  <a:schemeClr val="bg1"/>
                </a:solidFill>
              </a:rPr>
              <a:t>38 Counties </a:t>
            </a:r>
          </a:p>
        </p:txBody>
      </p:sp>
      <p:pic>
        <p:nvPicPr>
          <p:cNvPr id="5" name="Picture 4">
            <a:extLst>
              <a:ext uri="{FF2B5EF4-FFF2-40B4-BE49-F238E27FC236}">
                <a16:creationId xmlns:a16="http://schemas.microsoft.com/office/drawing/2014/main" id="{B2AA55BF-5B42-4CF9-A9DC-269EEEC8B7A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279761" y="0"/>
            <a:ext cx="5864239" cy="6858000"/>
          </a:xfrm>
          <a:prstGeom prst="rect">
            <a:avLst/>
          </a:prstGeom>
        </p:spPr>
      </p:pic>
    </p:spTree>
    <p:extLst>
      <p:ext uri="{BB962C8B-B14F-4D97-AF65-F5344CB8AC3E}">
        <p14:creationId xmlns:p14="http://schemas.microsoft.com/office/powerpoint/2010/main" val="2153381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98D4A-7D42-44D5-B8E1-17FE6E2A3DAE}"/>
              </a:ext>
            </a:extLst>
          </p:cNvPr>
          <p:cNvSpPr txBox="1">
            <a:spLocks/>
          </p:cNvSpPr>
          <p:nvPr/>
        </p:nvSpPr>
        <p:spPr>
          <a:xfrm>
            <a:off x="342900" y="1257300"/>
            <a:ext cx="3519122"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b="1" dirty="0">
                <a:solidFill>
                  <a:srgbClr val="FFFF00"/>
                </a:solidFill>
              </a:rPr>
              <a:t>Treatments</a:t>
            </a:r>
          </a:p>
        </p:txBody>
      </p:sp>
      <p:sp>
        <p:nvSpPr>
          <p:cNvPr id="3" name="Content Placeholder 4">
            <a:extLst>
              <a:ext uri="{FF2B5EF4-FFF2-40B4-BE49-F238E27FC236}">
                <a16:creationId xmlns:a16="http://schemas.microsoft.com/office/drawing/2014/main" id="{DCAF21F0-E2B5-4C29-908F-9CD001F2DA6C}"/>
              </a:ext>
            </a:extLst>
          </p:cNvPr>
          <p:cNvSpPr txBox="1">
            <a:spLocks/>
          </p:cNvSpPr>
          <p:nvPr/>
        </p:nvSpPr>
        <p:spPr>
          <a:xfrm>
            <a:off x="73636" y="2529026"/>
            <a:ext cx="4057650" cy="3657600"/>
          </a:xfrm>
          <a:prstGeom prst="rect">
            <a:avLst/>
          </a:prstGeom>
        </p:spPr>
        <p:txBody>
          <a:bodyPr>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a:buClr>
                <a:srgbClr val="FFFF00"/>
              </a:buClr>
              <a:buFont typeface="Wingdings" panose="05000000000000000000" pitchFamily="2" charset="2"/>
              <a:buChar char="v"/>
            </a:pPr>
            <a:r>
              <a:rPr lang="en-US" dirty="0">
                <a:solidFill>
                  <a:schemeClr val="bg1"/>
                </a:solidFill>
              </a:rPr>
              <a:t>Focused on northern extent</a:t>
            </a:r>
          </a:p>
          <a:p>
            <a:pPr>
              <a:buClr>
                <a:srgbClr val="FFFF00"/>
              </a:buClr>
              <a:buFont typeface="Wingdings" panose="05000000000000000000" pitchFamily="2" charset="2"/>
              <a:buChar char="v"/>
            </a:pPr>
            <a:endParaRPr lang="en-US" dirty="0">
              <a:solidFill>
                <a:schemeClr val="bg1"/>
              </a:solidFill>
            </a:endParaRPr>
          </a:p>
          <a:p>
            <a:pPr>
              <a:buClr>
                <a:srgbClr val="FFFF00"/>
              </a:buClr>
              <a:buFont typeface="Wingdings" panose="05000000000000000000" pitchFamily="2" charset="2"/>
              <a:buChar char="v"/>
            </a:pPr>
            <a:r>
              <a:rPr lang="en-US" dirty="0">
                <a:solidFill>
                  <a:schemeClr val="bg1"/>
                </a:solidFill>
              </a:rPr>
              <a:t>7,500 acres and 118,500 trees since 2017</a:t>
            </a:r>
          </a:p>
          <a:p>
            <a:pPr>
              <a:buClr>
                <a:srgbClr val="FFFF00"/>
              </a:buClr>
              <a:buFont typeface="Wingdings" panose="05000000000000000000" pitchFamily="2" charset="2"/>
              <a:buChar char="v"/>
            </a:pPr>
            <a:endParaRPr lang="en-US" dirty="0">
              <a:solidFill>
                <a:schemeClr val="bg1"/>
              </a:solidFill>
            </a:endParaRPr>
          </a:p>
          <a:p>
            <a:pPr>
              <a:buClr>
                <a:srgbClr val="FFFF00"/>
              </a:buClr>
              <a:buFont typeface="Wingdings" panose="05000000000000000000" pitchFamily="2" charset="2"/>
              <a:buChar char="v"/>
            </a:pPr>
            <a:r>
              <a:rPr lang="en-US" dirty="0">
                <a:solidFill>
                  <a:schemeClr val="bg1"/>
                </a:solidFill>
              </a:rPr>
              <a:t>~40% known infested acres treated</a:t>
            </a:r>
          </a:p>
        </p:txBody>
      </p:sp>
      <p:pic>
        <p:nvPicPr>
          <p:cNvPr id="6" name="Picture 5" descr="A picture containing outdoor&#10;&#10;Description automatically generated">
            <a:extLst>
              <a:ext uri="{FF2B5EF4-FFF2-40B4-BE49-F238E27FC236}">
                <a16:creationId xmlns:a16="http://schemas.microsoft.com/office/drawing/2014/main" id="{151E18C2-F40D-46CA-BCCE-5CC15B052C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168650" y="857250"/>
            <a:ext cx="6858000" cy="5143500"/>
          </a:xfrm>
          <a:prstGeom prst="rect">
            <a:avLst/>
          </a:prstGeom>
        </p:spPr>
      </p:pic>
    </p:spTree>
    <p:extLst>
      <p:ext uri="{BB962C8B-B14F-4D97-AF65-F5344CB8AC3E}">
        <p14:creationId xmlns:p14="http://schemas.microsoft.com/office/powerpoint/2010/main" val="499933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94B87-81C6-488D-ADAD-8075AC189040}"/>
              </a:ext>
            </a:extLst>
          </p:cNvPr>
          <p:cNvSpPr>
            <a:spLocks noGrp="1"/>
          </p:cNvSpPr>
          <p:nvPr>
            <p:ph type="title"/>
          </p:nvPr>
        </p:nvSpPr>
        <p:spPr/>
        <p:txBody>
          <a:bodyPr/>
          <a:lstStyle/>
          <a:p>
            <a:endParaRPr lang="en-US"/>
          </a:p>
        </p:txBody>
      </p:sp>
      <p:pic>
        <p:nvPicPr>
          <p:cNvPr id="5" name="Content Placeholder 4" descr="A picture containing tree, outdoor, grass, plant&#10;&#10;Description automatically generated">
            <a:extLst>
              <a:ext uri="{FF2B5EF4-FFF2-40B4-BE49-F238E27FC236}">
                <a16:creationId xmlns:a16="http://schemas.microsoft.com/office/drawing/2014/main" id="{0FF96214-9FC2-4F94-AB31-CE296B64386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9143999" cy="6857999"/>
          </a:xfrm>
        </p:spPr>
      </p:pic>
      <p:sp>
        <p:nvSpPr>
          <p:cNvPr id="6" name="Rectangle 8">
            <a:extLst>
              <a:ext uri="{FF2B5EF4-FFF2-40B4-BE49-F238E27FC236}">
                <a16:creationId xmlns:a16="http://schemas.microsoft.com/office/drawing/2014/main" id="{D0CD4F12-4031-4904-A4DD-A24270573CCF}"/>
              </a:ext>
            </a:extLst>
          </p:cNvPr>
          <p:cNvSpPr txBox="1">
            <a:spLocks noChangeArrowheads="1"/>
          </p:cNvSpPr>
          <p:nvPr/>
        </p:nvSpPr>
        <p:spPr>
          <a:xfrm>
            <a:off x="1807499" y="5006578"/>
            <a:ext cx="7886700"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9600" b="1" dirty="0">
                <a:solidFill>
                  <a:srgbClr val="FFFF00"/>
                </a:solidFill>
                <a:effectLst>
                  <a:outerShdw blurRad="38100" dist="38100" dir="2700000" algn="tl">
                    <a:srgbClr val="000000">
                      <a:alpha val="43137"/>
                    </a:srgbClr>
                  </a:outerShdw>
                </a:effectLst>
              </a:rPr>
              <a:t>Oak wilt</a:t>
            </a:r>
          </a:p>
        </p:txBody>
      </p:sp>
    </p:spTree>
    <p:extLst>
      <p:ext uri="{BB962C8B-B14F-4D97-AF65-F5344CB8AC3E}">
        <p14:creationId xmlns:p14="http://schemas.microsoft.com/office/powerpoint/2010/main" val="418363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18C9E-6FA2-4A7A-9A83-36EA52F391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8FB5A9-D61D-493A-AA4B-8417BFFFC9B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5491C78-F6E0-419C-8B46-90797D1465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811" y="365126"/>
            <a:ext cx="9191622" cy="6127748"/>
          </a:xfrm>
          <a:prstGeom prst="rect">
            <a:avLst/>
          </a:prstGeom>
        </p:spPr>
      </p:pic>
    </p:spTree>
    <p:extLst>
      <p:ext uri="{BB962C8B-B14F-4D97-AF65-F5344CB8AC3E}">
        <p14:creationId xmlns:p14="http://schemas.microsoft.com/office/powerpoint/2010/main" val="1919610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DA6BE2-496D-43C9-BBCE-EE62032030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43672" y="1774268"/>
            <a:ext cx="3102769" cy="2000250"/>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FCF7A242-46DB-47C9-B541-6101A7446667}"/>
              </a:ext>
            </a:extLst>
          </p:cNvPr>
          <p:cNvSpPr txBox="1"/>
          <p:nvPr/>
        </p:nvSpPr>
        <p:spPr>
          <a:xfrm>
            <a:off x="351866" y="1034102"/>
            <a:ext cx="8311763" cy="646331"/>
          </a:xfrm>
          <a:prstGeom prst="rect">
            <a:avLst/>
          </a:prstGeom>
          <a:noFill/>
        </p:spPr>
        <p:txBody>
          <a:bodyPr wrap="none">
            <a:spAutoFit/>
          </a:bodyPr>
          <a:lstStyle/>
          <a:p>
            <a:pPr>
              <a:defRPr/>
            </a:pPr>
            <a:r>
              <a:rPr lang="en-US" sz="3600" b="1" dirty="0">
                <a:solidFill>
                  <a:srgbClr val="FFFF00"/>
                </a:solidFill>
              </a:rPr>
              <a:t>Oak Wilt Symptoms: pockets of dead trees</a:t>
            </a:r>
          </a:p>
        </p:txBody>
      </p:sp>
      <p:pic>
        <p:nvPicPr>
          <p:cNvPr id="28681" name="Picture 9" descr="transparent logo-dnr">
            <a:extLst>
              <a:ext uri="{FF2B5EF4-FFF2-40B4-BE49-F238E27FC236}">
                <a16:creationId xmlns:a16="http://schemas.microsoft.com/office/drawing/2014/main" id="{9675B032-7243-4EF5-8AD2-E67CA8A0858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29500" y="5489972"/>
            <a:ext cx="457200" cy="42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wheelerr5\Desktop\IMG_0050.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743672" y="3891436"/>
            <a:ext cx="3102769" cy="20010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03Woodlot">
            <a:extLst>
              <a:ext uri="{FF2B5EF4-FFF2-40B4-BE49-F238E27FC236}">
                <a16:creationId xmlns:a16="http://schemas.microsoft.com/office/drawing/2014/main" id="{A10B466D-66E4-432D-83BA-3DA38BAEAC89}"/>
              </a:ext>
            </a:extLst>
          </p:cNvPr>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0855" y="2291944"/>
            <a:ext cx="5475124" cy="296514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26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71F1-7C86-491E-A42C-0ECA746E3AB0}"/>
              </a:ext>
            </a:extLst>
          </p:cNvPr>
          <p:cNvSpPr>
            <a:spLocks noGrp="1"/>
          </p:cNvSpPr>
          <p:nvPr>
            <p:ph type="title"/>
          </p:nvPr>
        </p:nvSpPr>
        <p:spPr/>
        <p:txBody>
          <a:bodyPr/>
          <a:lstStyle/>
          <a:p>
            <a:r>
              <a:rPr lang="en-US" b="1" dirty="0">
                <a:solidFill>
                  <a:srgbClr val="FFFF00"/>
                </a:solidFill>
                <a:effectLst>
                  <a:outerShdw blurRad="38100" dist="38100" dir="2700000" algn="tl">
                    <a:srgbClr val="000000">
                      <a:alpha val="43137"/>
                    </a:srgbClr>
                  </a:outerShdw>
                </a:effectLst>
              </a:rPr>
              <a:t>Spongy Moth</a:t>
            </a:r>
          </a:p>
        </p:txBody>
      </p:sp>
      <p:sp>
        <p:nvSpPr>
          <p:cNvPr id="3" name="Content Placeholder 2">
            <a:extLst>
              <a:ext uri="{FF2B5EF4-FFF2-40B4-BE49-F238E27FC236}">
                <a16:creationId xmlns:a16="http://schemas.microsoft.com/office/drawing/2014/main" id="{B569337E-064E-4C0C-BA8F-B18CA2FC8058}"/>
              </a:ext>
            </a:extLst>
          </p:cNvPr>
          <p:cNvSpPr>
            <a:spLocks noGrp="1"/>
          </p:cNvSpPr>
          <p:nvPr>
            <p:ph idx="1"/>
          </p:nvPr>
        </p:nvSpPr>
        <p:spPr>
          <a:xfrm>
            <a:off x="199441" y="2646719"/>
            <a:ext cx="4845875" cy="4351338"/>
          </a:xfrm>
        </p:spPr>
        <p:txBody>
          <a:bodyPr/>
          <a:lstStyle/>
          <a:p>
            <a:r>
              <a:rPr lang="en-US" dirty="0">
                <a:solidFill>
                  <a:schemeClr val="bg1"/>
                </a:solidFill>
              </a:rPr>
              <a:t>1.2 million acres &gt; 50% defoliation</a:t>
            </a:r>
          </a:p>
          <a:p>
            <a:r>
              <a:rPr lang="en-US" dirty="0">
                <a:solidFill>
                  <a:schemeClr val="bg1"/>
                </a:solidFill>
              </a:rPr>
              <a:t>24 million acres flown</a:t>
            </a:r>
          </a:p>
        </p:txBody>
      </p:sp>
      <p:pic>
        <p:nvPicPr>
          <p:cNvPr id="8" name="Picture 7">
            <a:extLst>
              <a:ext uri="{FF2B5EF4-FFF2-40B4-BE49-F238E27FC236}">
                <a16:creationId xmlns:a16="http://schemas.microsoft.com/office/drawing/2014/main" id="{6581AD86-89D6-4CB1-8DB0-5CFD359AA1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28918" y="0"/>
            <a:ext cx="5115082" cy="6858000"/>
          </a:xfrm>
          <a:prstGeom prst="rect">
            <a:avLst/>
          </a:prstGeom>
        </p:spPr>
      </p:pic>
    </p:spTree>
    <p:extLst>
      <p:ext uri="{BB962C8B-B14F-4D97-AF65-F5344CB8AC3E}">
        <p14:creationId xmlns:p14="http://schemas.microsoft.com/office/powerpoint/2010/main" val="2648225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DD25877E-3974-4D94-8B6F-8B7794D7B4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344427"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F520606A-E8A3-4CC5-BAFB-94DF2FD43EED}"/>
              </a:ext>
            </a:extLst>
          </p:cNvPr>
          <p:cNvSpPr txBox="1">
            <a:spLocks noChangeArrowheads="1"/>
          </p:cNvSpPr>
          <p:nvPr/>
        </p:nvSpPr>
        <p:spPr>
          <a:xfrm>
            <a:off x="-398377" y="4672114"/>
            <a:ext cx="4389029" cy="3200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tLang="en-US" sz="3600" dirty="0">
                <a:solidFill>
                  <a:schemeClr val="bg1"/>
                </a:solidFill>
              </a:rPr>
              <a:t>Wounding</a:t>
            </a:r>
          </a:p>
          <a:p>
            <a:pPr lvl="1"/>
            <a:r>
              <a:rPr lang="en-US" altLang="en-US" sz="3600" dirty="0">
                <a:solidFill>
                  <a:schemeClr val="bg1"/>
                </a:solidFill>
              </a:rPr>
              <a:t>April 15-July 15</a:t>
            </a:r>
          </a:p>
          <a:p>
            <a:pPr marL="457200" lvl="1" indent="0">
              <a:buFont typeface="Arial" panose="020B0604020202020204" pitchFamily="34" charset="0"/>
              <a:buNone/>
            </a:pPr>
            <a:endParaRPr lang="en-US" altLang="en-US" sz="3600" dirty="0">
              <a:solidFill>
                <a:schemeClr val="bg1"/>
              </a:solidFill>
            </a:endParaRPr>
          </a:p>
        </p:txBody>
      </p:sp>
      <p:sp>
        <p:nvSpPr>
          <p:cNvPr id="11" name="Rectangle 3">
            <a:extLst>
              <a:ext uri="{FF2B5EF4-FFF2-40B4-BE49-F238E27FC236}">
                <a16:creationId xmlns:a16="http://schemas.microsoft.com/office/drawing/2014/main" id="{009AD657-213A-4233-81A2-E670C94FF5A6}"/>
              </a:ext>
            </a:extLst>
          </p:cNvPr>
          <p:cNvSpPr txBox="1">
            <a:spLocks noChangeArrowheads="1"/>
          </p:cNvSpPr>
          <p:nvPr/>
        </p:nvSpPr>
        <p:spPr>
          <a:xfrm>
            <a:off x="0" y="305338"/>
            <a:ext cx="9144000" cy="962261"/>
          </a:xfrm>
          <a:prstGeom prst="rect">
            <a:avLst/>
          </a:prstGeom>
          <a:solidFill>
            <a:schemeClr val="tx2">
              <a:alpha val="50000"/>
            </a:schemeClr>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6600" b="1" dirty="0">
                <a:solidFill>
                  <a:srgbClr val="FFFF00"/>
                </a:solidFill>
                <a:latin typeface="Times New Roman" panose="02020603050405020304" pitchFamily="18" charset="0"/>
                <a:cs typeface="Times New Roman" panose="02020603050405020304" pitchFamily="18" charset="0"/>
              </a:rPr>
              <a:t>Oak wilt: Overland spread</a:t>
            </a:r>
          </a:p>
          <a:p>
            <a:pPr marL="0" indent="0" algn="ctr">
              <a:lnSpc>
                <a:spcPct val="80000"/>
              </a:lnSpc>
              <a:buFont typeface="Arial" panose="020B0604020202020204" pitchFamily="34" charset="0"/>
              <a:buNone/>
              <a:defRPr/>
            </a:pPr>
            <a:endParaRPr lang="en-US" sz="2400" b="1"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393627737"/>
      </p:ext>
    </p:extLst>
  </p:cSld>
  <p:clrMapOvr>
    <a:masterClrMapping/>
  </p:clrMapOvr>
  <p:transition spd="med">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ground, plant&#10;&#10;Description automatically generated">
            <a:extLst>
              <a:ext uri="{FF2B5EF4-FFF2-40B4-BE49-F238E27FC236}">
                <a16:creationId xmlns:a16="http://schemas.microsoft.com/office/drawing/2014/main" id="{51B9C481-55F1-482F-972A-40EFF88603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57250"/>
            <a:ext cx="9144000" cy="5144909"/>
          </a:xfrm>
          <a:prstGeom prst="rect">
            <a:avLst/>
          </a:prstGeom>
        </p:spPr>
      </p:pic>
    </p:spTree>
    <p:extLst>
      <p:ext uri="{BB962C8B-B14F-4D97-AF65-F5344CB8AC3E}">
        <p14:creationId xmlns:p14="http://schemas.microsoft.com/office/powerpoint/2010/main" val="3439725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180" y="0"/>
            <a:ext cx="9140820" cy="6858000"/>
          </a:xfrm>
        </p:spPr>
      </p:pic>
      <p:sp>
        <p:nvSpPr>
          <p:cNvPr id="2" name="TextBox 1"/>
          <p:cNvSpPr txBox="1"/>
          <p:nvPr/>
        </p:nvSpPr>
        <p:spPr>
          <a:xfrm>
            <a:off x="1479640" y="5314951"/>
            <a:ext cx="6236579" cy="646331"/>
          </a:xfrm>
          <a:prstGeom prst="rect">
            <a:avLst/>
          </a:prstGeom>
          <a:noFill/>
        </p:spPr>
        <p:txBody>
          <a:bodyPr wrap="none" rtlCol="0">
            <a:spAutoFit/>
          </a:bodyPr>
          <a:lstStyle/>
          <a:p>
            <a:r>
              <a:rPr lang="en-US" sz="3600" b="1" dirty="0">
                <a:solidFill>
                  <a:srgbClr val="FFFF00"/>
                </a:solidFill>
              </a:rPr>
              <a:t>Expanding pockets of mortality </a:t>
            </a:r>
          </a:p>
        </p:txBody>
      </p:sp>
      <p:sp>
        <p:nvSpPr>
          <p:cNvPr id="4" name="Rectangle 3">
            <a:extLst>
              <a:ext uri="{FF2B5EF4-FFF2-40B4-BE49-F238E27FC236}">
                <a16:creationId xmlns:a16="http://schemas.microsoft.com/office/drawing/2014/main" id="{EEACBB83-CF46-434B-94CB-6D6281622F03}"/>
              </a:ext>
            </a:extLst>
          </p:cNvPr>
          <p:cNvSpPr/>
          <p:nvPr/>
        </p:nvSpPr>
        <p:spPr>
          <a:xfrm>
            <a:off x="799645" y="378626"/>
            <a:ext cx="7596567" cy="1615827"/>
          </a:xfrm>
          <a:prstGeom prst="rect">
            <a:avLst/>
          </a:prstGeom>
        </p:spPr>
        <p:txBody>
          <a:bodyPr wrap="none">
            <a:spAutoFit/>
          </a:bodyPr>
          <a:lstStyle/>
          <a:p>
            <a:r>
              <a:rPr lang="en-US" sz="4950" b="1" dirty="0" err="1">
                <a:solidFill>
                  <a:srgbClr val="FFFF00"/>
                </a:solidFill>
              </a:rPr>
              <a:t>Heterobasidion</a:t>
            </a:r>
            <a:r>
              <a:rPr lang="en-US" sz="4950" b="1" dirty="0">
                <a:solidFill>
                  <a:srgbClr val="FFFF00"/>
                </a:solidFill>
              </a:rPr>
              <a:t> root disease</a:t>
            </a:r>
          </a:p>
          <a:p>
            <a:pPr algn="ctr"/>
            <a:r>
              <a:rPr lang="en-US" sz="4950" b="1" dirty="0">
                <a:solidFill>
                  <a:srgbClr val="FFFF00"/>
                </a:solidFill>
              </a:rPr>
              <a:t>(HRD)</a:t>
            </a:r>
          </a:p>
        </p:txBody>
      </p:sp>
    </p:spTree>
    <p:extLst>
      <p:ext uri="{BB962C8B-B14F-4D97-AF65-F5344CB8AC3E}">
        <p14:creationId xmlns:p14="http://schemas.microsoft.com/office/powerpoint/2010/main" val="618150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7BF9EE07-43E2-47DE-A6A2-2A42C804E5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
            <a:ext cx="5187667" cy="6858001"/>
          </a:xfrm>
          <a:prstGeom prst="rect">
            <a:avLst/>
          </a:prstGeom>
        </p:spPr>
      </p:pic>
      <p:sp>
        <p:nvSpPr>
          <p:cNvPr id="4" name="TextBox 3">
            <a:extLst>
              <a:ext uri="{FF2B5EF4-FFF2-40B4-BE49-F238E27FC236}">
                <a16:creationId xmlns:a16="http://schemas.microsoft.com/office/drawing/2014/main" id="{118D88C5-2F1A-40CC-9CD8-D029D05A8212}"/>
              </a:ext>
            </a:extLst>
          </p:cNvPr>
          <p:cNvSpPr txBox="1"/>
          <p:nvPr/>
        </p:nvSpPr>
        <p:spPr>
          <a:xfrm>
            <a:off x="5429250" y="1503395"/>
            <a:ext cx="3714750" cy="4524315"/>
          </a:xfrm>
          <a:prstGeom prst="rect">
            <a:avLst/>
          </a:prstGeom>
          <a:noFill/>
        </p:spPr>
        <p:txBody>
          <a:bodyPr wrap="square" rtlCol="0">
            <a:spAutoFit/>
          </a:bodyPr>
          <a:lstStyle/>
          <a:p>
            <a:r>
              <a:rPr lang="en-US" sz="3600" dirty="0">
                <a:solidFill>
                  <a:srgbClr val="FFFF00"/>
                </a:solidFill>
              </a:rPr>
              <a:t>west of pink line has been thinned</a:t>
            </a:r>
          </a:p>
          <a:p>
            <a:endParaRPr lang="en-US" sz="3600" dirty="0">
              <a:solidFill>
                <a:srgbClr val="FFFF00"/>
              </a:solidFill>
            </a:endParaRPr>
          </a:p>
          <a:p>
            <a:endParaRPr lang="en-US" sz="3600" dirty="0">
              <a:solidFill>
                <a:srgbClr val="FFFF00"/>
              </a:solidFill>
            </a:endParaRPr>
          </a:p>
          <a:p>
            <a:endParaRPr lang="en-US" sz="3600" dirty="0">
              <a:solidFill>
                <a:srgbClr val="FFFF00"/>
              </a:solidFill>
            </a:endParaRPr>
          </a:p>
          <a:p>
            <a:r>
              <a:rPr lang="en-US" sz="3600" dirty="0">
                <a:solidFill>
                  <a:srgbClr val="FFFF00"/>
                </a:solidFill>
              </a:rPr>
              <a:t>east of pink line has </a:t>
            </a:r>
            <a:r>
              <a:rPr lang="en-US" sz="3600" u="sng" dirty="0">
                <a:solidFill>
                  <a:srgbClr val="FFFF00"/>
                </a:solidFill>
              </a:rPr>
              <a:t>not</a:t>
            </a:r>
            <a:r>
              <a:rPr lang="en-US" sz="3600" dirty="0">
                <a:solidFill>
                  <a:srgbClr val="FFFF00"/>
                </a:solidFill>
              </a:rPr>
              <a:t> been thinned</a:t>
            </a:r>
          </a:p>
        </p:txBody>
      </p:sp>
      <p:cxnSp>
        <p:nvCxnSpPr>
          <p:cNvPr id="5" name="Straight Arrow Connector 4">
            <a:extLst>
              <a:ext uri="{FF2B5EF4-FFF2-40B4-BE49-F238E27FC236}">
                <a16:creationId xmlns:a16="http://schemas.microsoft.com/office/drawing/2014/main" id="{2BE143C2-0EA6-4EDA-BE43-A6C082AEB785}"/>
              </a:ext>
            </a:extLst>
          </p:cNvPr>
          <p:cNvCxnSpPr>
            <a:cxnSpLocks/>
          </p:cNvCxnSpPr>
          <p:nvPr/>
        </p:nvCxnSpPr>
        <p:spPr>
          <a:xfrm flipH="1">
            <a:off x="2537927" y="2015412"/>
            <a:ext cx="2891323" cy="130629"/>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0300EC6-28CC-4838-90C5-22E86ED1D4B1}"/>
              </a:ext>
            </a:extLst>
          </p:cNvPr>
          <p:cNvCxnSpPr>
            <a:cxnSpLocks/>
          </p:cNvCxnSpPr>
          <p:nvPr/>
        </p:nvCxnSpPr>
        <p:spPr>
          <a:xfrm flipH="1" flipV="1">
            <a:off x="4422710" y="4021561"/>
            <a:ext cx="1006539" cy="964096"/>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101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6C92BF-FB52-4184-8ED9-A3BCCD1E66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843" y="862528"/>
            <a:ext cx="9160497" cy="5138222"/>
          </a:xfrm>
          <a:prstGeom prst="rect">
            <a:avLst/>
          </a:prstGeom>
        </p:spPr>
      </p:pic>
      <p:pic>
        <p:nvPicPr>
          <p:cNvPr id="6" name="Picture 5">
            <a:extLst>
              <a:ext uri="{FF2B5EF4-FFF2-40B4-BE49-F238E27FC236}">
                <a16:creationId xmlns:a16="http://schemas.microsoft.com/office/drawing/2014/main" id="{DC9739B6-86FF-45CB-93E5-D308BE25C9A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7522" y="857251"/>
            <a:ext cx="8038870" cy="5138222"/>
          </a:xfrm>
          <a:prstGeom prst="rect">
            <a:avLst/>
          </a:prstGeom>
        </p:spPr>
      </p:pic>
      <p:sp>
        <p:nvSpPr>
          <p:cNvPr id="7" name="Rectangle 3">
            <a:extLst>
              <a:ext uri="{FF2B5EF4-FFF2-40B4-BE49-F238E27FC236}">
                <a16:creationId xmlns:a16="http://schemas.microsoft.com/office/drawing/2014/main" id="{909A2988-2A7B-45E8-BD34-C405A12ACB28}"/>
              </a:ext>
            </a:extLst>
          </p:cNvPr>
          <p:cNvSpPr txBox="1">
            <a:spLocks noChangeArrowheads="1"/>
          </p:cNvSpPr>
          <p:nvPr/>
        </p:nvSpPr>
        <p:spPr>
          <a:xfrm>
            <a:off x="1117956" y="1257301"/>
            <a:ext cx="6858000" cy="859736"/>
          </a:xfrm>
          <a:prstGeom prst="rect">
            <a:avLst/>
          </a:prstGeom>
          <a:solidFill>
            <a:schemeClr val="accent2">
              <a:lumMod val="50000"/>
              <a:alpha val="84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defRPr/>
            </a:pPr>
            <a:r>
              <a:rPr lang="en-US" sz="45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Disease of the site…</a:t>
            </a:r>
          </a:p>
        </p:txBody>
      </p:sp>
    </p:spTree>
    <p:extLst>
      <p:ext uri="{BB962C8B-B14F-4D97-AF65-F5344CB8AC3E}">
        <p14:creationId xmlns:p14="http://schemas.microsoft.com/office/powerpoint/2010/main" val="400825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C0748-9A6F-45BD-AC4B-DD646F004F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D534FB-BCB1-4E50-97D3-F554E5AD3870}"/>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FFFC9FA4-4CD2-4F01-94A4-74E1E60090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65126"/>
            <a:ext cx="4310743" cy="5189907"/>
          </a:xfrm>
          <a:prstGeom prst="rect">
            <a:avLst/>
          </a:prstGeom>
        </p:spPr>
      </p:pic>
      <p:pic>
        <p:nvPicPr>
          <p:cNvPr id="8" name="Picture 7">
            <a:extLst>
              <a:ext uri="{FF2B5EF4-FFF2-40B4-BE49-F238E27FC236}">
                <a16:creationId xmlns:a16="http://schemas.microsoft.com/office/drawing/2014/main" id="{0D972CCF-F9C7-4481-98EA-DED5603A57D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27849" y="355057"/>
            <a:ext cx="4716151" cy="5199976"/>
          </a:xfrm>
          <a:prstGeom prst="rect">
            <a:avLst/>
          </a:prstGeom>
        </p:spPr>
      </p:pic>
      <p:sp>
        <p:nvSpPr>
          <p:cNvPr id="10" name="TextBox 9">
            <a:extLst>
              <a:ext uri="{FF2B5EF4-FFF2-40B4-BE49-F238E27FC236}">
                <a16:creationId xmlns:a16="http://schemas.microsoft.com/office/drawing/2014/main" id="{8DDA62F0-BA9D-4DEB-B7C3-99E076AE2AC2}"/>
              </a:ext>
            </a:extLst>
          </p:cNvPr>
          <p:cNvSpPr txBox="1"/>
          <p:nvPr/>
        </p:nvSpPr>
        <p:spPr>
          <a:xfrm>
            <a:off x="628650" y="5715298"/>
            <a:ext cx="7886700" cy="923330"/>
          </a:xfrm>
          <a:prstGeom prst="rect">
            <a:avLst/>
          </a:prstGeom>
          <a:noFill/>
        </p:spPr>
        <p:txBody>
          <a:bodyPr wrap="square">
            <a:spAutoFit/>
          </a:bodyPr>
          <a:lstStyle/>
          <a:p>
            <a:r>
              <a:rPr lang="en-US" sz="5400" b="1" dirty="0">
                <a:solidFill>
                  <a:srgbClr val="FFFF00"/>
                </a:solidFill>
              </a:rPr>
              <a:t>michigan.gov/</a:t>
            </a:r>
            <a:r>
              <a:rPr lang="en-US" sz="5400" b="1" dirty="0" err="1">
                <a:solidFill>
                  <a:srgbClr val="FFFF00"/>
                </a:solidFill>
              </a:rPr>
              <a:t>foresthealth</a:t>
            </a:r>
            <a:endParaRPr lang="en-US" sz="5400" dirty="0">
              <a:solidFill>
                <a:srgbClr val="FFFF00"/>
              </a:solidFill>
            </a:endParaRPr>
          </a:p>
        </p:txBody>
      </p:sp>
    </p:spTree>
    <p:extLst>
      <p:ext uri="{BB962C8B-B14F-4D97-AF65-F5344CB8AC3E}">
        <p14:creationId xmlns:p14="http://schemas.microsoft.com/office/powerpoint/2010/main" val="3028560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DB2D1-0285-431D-B281-E14A47D38CA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261BAB-5CC8-437B-8605-937D87C7C174}"/>
              </a:ext>
            </a:extLst>
          </p:cNvPr>
          <p:cNvSpPr>
            <a:spLocks noGrp="1"/>
          </p:cNvSpPr>
          <p:nvPr>
            <p:ph idx="1"/>
          </p:nvPr>
        </p:nvSpPr>
        <p:spPr/>
        <p:txBody>
          <a:bodyPr/>
          <a:lstStyle/>
          <a:p>
            <a:endParaRPr lang="en-US"/>
          </a:p>
        </p:txBody>
      </p:sp>
      <p:pic>
        <p:nvPicPr>
          <p:cNvPr id="5122" name="Picture 2" descr="See the source image">
            <a:extLst>
              <a:ext uri="{FF2B5EF4-FFF2-40B4-BE49-F238E27FC236}">
                <a16:creationId xmlns:a16="http://schemas.microsoft.com/office/drawing/2014/main" id="{CEED4887-EBE6-4CB6-BB88-0E58DD6A07F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53" y="857251"/>
            <a:ext cx="9159902"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7792860-554C-4E24-9838-567B8F9B1B06}"/>
              </a:ext>
            </a:extLst>
          </p:cNvPr>
          <p:cNvSpPr txBox="1">
            <a:spLocks/>
          </p:cNvSpPr>
          <p:nvPr/>
        </p:nvSpPr>
        <p:spPr>
          <a:xfrm>
            <a:off x="295603" y="4881255"/>
            <a:ext cx="4499024"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50" b="1" dirty="0">
                <a:solidFill>
                  <a:srgbClr val="FFFF00"/>
                </a:solidFill>
              </a:rPr>
              <a:t>I see dead trees…</a:t>
            </a:r>
          </a:p>
        </p:txBody>
      </p:sp>
    </p:spTree>
    <p:extLst>
      <p:ext uri="{BB962C8B-B14F-4D97-AF65-F5344CB8AC3E}">
        <p14:creationId xmlns:p14="http://schemas.microsoft.com/office/powerpoint/2010/main" val="1641466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1" y="1177528"/>
            <a:ext cx="8661399" cy="994172"/>
          </a:xfrm>
        </p:spPr>
        <p:txBody>
          <a:bodyPr>
            <a:normAutofit/>
          </a:bodyPr>
          <a:lstStyle/>
          <a:p>
            <a:r>
              <a:rPr lang="en-US" sz="3600" b="1" i="1" dirty="0">
                <a:solidFill>
                  <a:srgbClr val="FFFF00"/>
                </a:solidFill>
              </a:rPr>
              <a:t>Report Suspect Invasive Forest Pest Infestations</a:t>
            </a:r>
          </a:p>
        </p:txBody>
      </p:sp>
      <p:sp>
        <p:nvSpPr>
          <p:cNvPr id="10" name="TextBox 9">
            <a:extLst>
              <a:ext uri="{FF2B5EF4-FFF2-40B4-BE49-F238E27FC236}">
                <a16:creationId xmlns:a16="http://schemas.microsoft.com/office/drawing/2014/main" id="{2F7258E7-0FE9-44E0-A61B-CE2286189179}"/>
              </a:ext>
            </a:extLst>
          </p:cNvPr>
          <p:cNvSpPr txBox="1"/>
          <p:nvPr/>
        </p:nvSpPr>
        <p:spPr>
          <a:xfrm>
            <a:off x="241301" y="2596464"/>
            <a:ext cx="8077199" cy="2492990"/>
          </a:xfrm>
          <a:prstGeom prst="rect">
            <a:avLst/>
          </a:prstGeom>
          <a:noFill/>
        </p:spPr>
        <p:txBody>
          <a:bodyPr wrap="square" rtlCol="0">
            <a:spAutoFit/>
          </a:bodyPr>
          <a:lstStyle/>
          <a:p>
            <a:pPr>
              <a:defRPr/>
            </a:pPr>
            <a:r>
              <a:rPr lang="en-US" sz="2700" b="1" dirty="0">
                <a:solidFill>
                  <a:schemeClr val="accent4"/>
                </a:solidFill>
                <a:latin typeface="Calibri" panose="020F0502020204030204" pitchFamily="34" charset="0"/>
              </a:rPr>
              <a:t>Phone:</a:t>
            </a:r>
            <a:r>
              <a:rPr lang="en-US" sz="2700" dirty="0">
                <a:solidFill>
                  <a:schemeClr val="bg1"/>
                </a:solidFill>
                <a:latin typeface="Calibri" panose="020F0502020204030204" pitchFamily="34" charset="0"/>
              </a:rPr>
              <a:t> (800)292-3939 </a:t>
            </a:r>
          </a:p>
          <a:p>
            <a:pPr>
              <a:defRPr/>
            </a:pPr>
            <a:r>
              <a:rPr lang="en-US" sz="2700" dirty="0">
                <a:solidFill>
                  <a:schemeClr val="bg1"/>
                </a:solidFill>
                <a:latin typeface="Calibri" panose="020F0502020204030204" pitchFamily="34" charset="0"/>
              </a:rPr>
              <a:t>	     (MDARD Customer Service Center)</a:t>
            </a:r>
          </a:p>
          <a:p>
            <a:pPr>
              <a:defRPr/>
            </a:pPr>
            <a:r>
              <a:rPr lang="en-US" sz="2700" b="1" dirty="0">
                <a:solidFill>
                  <a:schemeClr val="accent4"/>
                </a:solidFill>
                <a:latin typeface="Calibri" panose="020F0502020204030204" pitchFamily="34" charset="0"/>
              </a:rPr>
              <a:t>Online:</a:t>
            </a:r>
            <a:r>
              <a:rPr lang="en-US" sz="2700" dirty="0">
                <a:solidFill>
                  <a:schemeClr val="bg1"/>
                </a:solidFill>
                <a:latin typeface="Calibri" panose="020F0502020204030204" pitchFamily="34" charset="0"/>
              </a:rPr>
              <a:t> www.misin.msu.edu</a:t>
            </a:r>
          </a:p>
          <a:p>
            <a:pPr>
              <a:defRPr/>
            </a:pPr>
            <a:r>
              <a:rPr lang="en-US" sz="2700" b="1" dirty="0">
                <a:solidFill>
                  <a:schemeClr val="accent4"/>
                </a:solidFill>
                <a:latin typeface="Calibri" panose="020F0502020204030204" pitchFamily="34" charset="0"/>
              </a:rPr>
              <a:t>Email:   </a:t>
            </a:r>
            <a:r>
              <a:rPr lang="en-US" sz="2700" dirty="0">
                <a:solidFill>
                  <a:schemeClr val="bg1"/>
                </a:solidFill>
                <a:latin typeface="Calibri" panose="020F0502020204030204" pitchFamily="34" charset="0"/>
              </a:rPr>
              <a:t>MDA-info@Michigan.gov</a:t>
            </a:r>
          </a:p>
          <a:p>
            <a:pPr>
              <a:defRPr/>
            </a:pPr>
            <a:r>
              <a:rPr lang="en-US" sz="2700" dirty="0">
                <a:solidFill>
                  <a:schemeClr val="bg1"/>
                </a:solidFill>
                <a:latin typeface="Calibri" panose="020F0502020204030204" pitchFamily="34" charset="0"/>
              </a:rPr>
              <a:t>              DNR-FRD-Forest-Health@Michigan.gov</a:t>
            </a:r>
          </a:p>
          <a:p>
            <a:pPr>
              <a:defRPr/>
            </a:pPr>
            <a:endParaRPr lang="en-US" sz="2100" dirty="0">
              <a:solidFill>
                <a:schemeClr val="bg1"/>
              </a:solidFill>
              <a:latin typeface="Calibri" panose="020F0502020204030204" pitchFamily="34" charset="0"/>
            </a:endParaRPr>
          </a:p>
        </p:txBody>
      </p:sp>
      <p:pic>
        <p:nvPicPr>
          <p:cNvPr id="15" name="Picture 4" descr="http://www.uvm.edu/albeetle/identification/albmaleb.jpg">
            <a:extLst>
              <a:ext uri="{FF2B5EF4-FFF2-40B4-BE49-F238E27FC236}">
                <a16:creationId xmlns:a16="http://schemas.microsoft.com/office/drawing/2014/main" id="{570DC5BC-498E-4811-9989-257CA4850D17}"/>
              </a:ext>
            </a:extLst>
          </p:cNvPr>
          <p:cNvPicPr>
            <a:picLocks noGrp="1" noChangeAspect="1" noChangeArrowheads="1"/>
          </p:cNvPicPr>
          <p:nvPr>
            <p:ph idx="1"/>
          </p:nvPr>
        </p:nvPicPr>
        <p:blipFill>
          <a:blip r:embed="rId2" r:link="rId3" cstate="screen">
            <a:extLst>
              <a:ext uri="{28A0092B-C50C-407E-A947-70E740481C1C}">
                <a14:useLocalDpi xmlns:a14="http://schemas.microsoft.com/office/drawing/2010/main"/>
              </a:ext>
            </a:extLst>
          </a:blip>
          <a:srcRect/>
          <a:stretch>
            <a:fillRect/>
          </a:stretch>
        </p:blipFill>
        <p:spPr bwMode="auto">
          <a:xfrm>
            <a:off x="6931155" y="2449845"/>
            <a:ext cx="1971545" cy="246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703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D3EF5-5670-4E0C-ADC0-4B798EC596A0}"/>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8BB71F33-7CFE-4DC1-B4D4-A1A1700834E3}"/>
              </a:ext>
            </a:extLst>
          </p:cNvPr>
          <p:cNvSpPr>
            <a:spLocks noGrp="1"/>
          </p:cNvSpPr>
          <p:nvPr>
            <p:ph type="body" sz="half" idx="1"/>
          </p:nvPr>
        </p:nvSpPr>
        <p:spPr/>
        <p:txBody>
          <a:bodyPr/>
          <a:lstStyle/>
          <a:p>
            <a:endParaRPr lang="en-US" dirty="0"/>
          </a:p>
        </p:txBody>
      </p:sp>
      <p:sp>
        <p:nvSpPr>
          <p:cNvPr id="9" name="Online Image Placeholder 8">
            <a:extLst>
              <a:ext uri="{FF2B5EF4-FFF2-40B4-BE49-F238E27FC236}">
                <a16:creationId xmlns:a16="http://schemas.microsoft.com/office/drawing/2014/main" id="{08CFE1F8-DAA8-4BD9-A897-1EEC3039F6F3}"/>
              </a:ext>
            </a:extLst>
          </p:cNvPr>
          <p:cNvSpPr>
            <a:spLocks noGrp="1"/>
          </p:cNvSpPr>
          <p:nvPr>
            <p:ph type="clipArt" sz="half" idx="2"/>
          </p:nvPr>
        </p:nvSpPr>
        <p:spPr/>
      </p:sp>
      <p:sp>
        <p:nvSpPr>
          <p:cNvPr id="11" name="TextBox 10">
            <a:extLst>
              <a:ext uri="{FF2B5EF4-FFF2-40B4-BE49-F238E27FC236}">
                <a16:creationId xmlns:a16="http://schemas.microsoft.com/office/drawing/2014/main" id="{FA413A3A-EF19-429B-A99E-027884487443}"/>
              </a:ext>
            </a:extLst>
          </p:cNvPr>
          <p:cNvSpPr txBox="1"/>
          <p:nvPr/>
        </p:nvSpPr>
        <p:spPr>
          <a:xfrm>
            <a:off x="159026" y="376535"/>
            <a:ext cx="8522974" cy="923330"/>
          </a:xfrm>
          <a:prstGeom prst="rect">
            <a:avLst/>
          </a:prstGeom>
          <a:noFill/>
        </p:spPr>
        <p:txBody>
          <a:bodyPr wrap="none">
            <a:spAutoFit/>
          </a:bodyPr>
          <a:lstStyle/>
          <a:p>
            <a:pPr>
              <a:defRPr/>
            </a:pPr>
            <a:r>
              <a:rPr lang="en-US" sz="5400" b="1" dirty="0">
                <a:solidFill>
                  <a:srgbClr val="FFFF00"/>
                </a:solidFill>
              </a:rPr>
              <a:t>Exterior firewood quarantine</a:t>
            </a:r>
          </a:p>
        </p:txBody>
      </p:sp>
      <p:pic>
        <p:nvPicPr>
          <p:cNvPr id="5" name="Picture 4">
            <a:extLst>
              <a:ext uri="{FF2B5EF4-FFF2-40B4-BE49-F238E27FC236}">
                <a16:creationId xmlns:a16="http://schemas.microsoft.com/office/drawing/2014/main" id="{DAD86FB5-E318-4E22-BDE4-0B161FDE224C}"/>
              </a:ext>
            </a:extLst>
          </p:cNvPr>
          <p:cNvPicPr>
            <a:picLocks noChangeAspect="1"/>
          </p:cNvPicPr>
          <p:nvPr/>
        </p:nvPicPr>
        <p:blipFill rotWithShape="1">
          <a:blip r:embed="rId3"/>
          <a:srcRect l="11667" t="34815" r="70833" b="35447"/>
          <a:stretch/>
        </p:blipFill>
        <p:spPr>
          <a:xfrm>
            <a:off x="11348" y="1752600"/>
            <a:ext cx="9124545" cy="5105400"/>
          </a:xfrm>
          <a:prstGeom prst="rect">
            <a:avLst/>
          </a:prstGeom>
        </p:spPr>
      </p:pic>
    </p:spTree>
    <p:extLst>
      <p:ext uri="{BB962C8B-B14F-4D97-AF65-F5344CB8AC3E}">
        <p14:creationId xmlns:p14="http://schemas.microsoft.com/office/powerpoint/2010/main" val="2990645408"/>
      </p:ext>
    </p:extLst>
  </p:cSld>
  <p:clrMapOvr>
    <a:masterClrMapping/>
  </p:clrMapOvr>
  <p:transition spd="med">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EEFAA-CAC1-442E-9C02-FB3A18A2D7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36FF0D-4BBE-4486-9947-BB95CE9F72EE}"/>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6AF39F49-7E43-47AB-B643-90A203958B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82740" y="0"/>
            <a:ext cx="6178520" cy="6916212"/>
          </a:xfrm>
          <a:prstGeom prst="rect">
            <a:avLst/>
          </a:prstGeom>
        </p:spPr>
      </p:pic>
      <p:sp>
        <p:nvSpPr>
          <p:cNvPr id="8" name="Rectangle 3">
            <a:extLst>
              <a:ext uri="{FF2B5EF4-FFF2-40B4-BE49-F238E27FC236}">
                <a16:creationId xmlns:a16="http://schemas.microsoft.com/office/drawing/2014/main" id="{FC0B07E9-FFA7-4E5A-A343-4EE7C58C591D}"/>
              </a:ext>
            </a:extLst>
          </p:cNvPr>
          <p:cNvSpPr txBox="1">
            <a:spLocks noChangeArrowheads="1"/>
          </p:cNvSpPr>
          <p:nvPr/>
        </p:nvSpPr>
        <p:spPr>
          <a:xfrm>
            <a:off x="1482740" y="5928481"/>
            <a:ext cx="6178520" cy="496963"/>
          </a:xfrm>
          <a:prstGeom prst="rect">
            <a:avLst/>
          </a:prstGeom>
          <a:solidFill>
            <a:schemeClr val="tx2">
              <a:alpha val="50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None/>
              <a:defRPr/>
            </a:pPr>
            <a:r>
              <a:rPr lang="en-US" sz="3800" b="1" dirty="0">
                <a:solidFill>
                  <a:schemeClr val="bg2"/>
                </a:solidFill>
              </a:rPr>
              <a:t>www.michigan.gov/foresthealth </a:t>
            </a:r>
          </a:p>
          <a:p>
            <a:pPr marL="0" indent="0" algn="ctr">
              <a:lnSpc>
                <a:spcPct val="80000"/>
              </a:lnSpc>
              <a:buFont typeface="Arial" panose="020B0604020202020204" pitchFamily="34" charset="0"/>
              <a:buNone/>
              <a:defRPr/>
            </a:pPr>
            <a:endParaRPr lang="en-US" sz="2400" b="1"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482747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901D-2A22-43C0-BB56-5B528BD1D24D}"/>
              </a:ext>
            </a:extLst>
          </p:cNvPr>
          <p:cNvSpPr>
            <a:spLocks noGrp="1"/>
          </p:cNvSpPr>
          <p:nvPr>
            <p:ph type="title"/>
          </p:nvPr>
        </p:nvSpPr>
        <p:spPr/>
        <p:txBody>
          <a:bodyPr>
            <a:normAutofit/>
          </a:bodyPr>
          <a:lstStyle/>
          <a:p>
            <a:r>
              <a:rPr lang="en-US" sz="5400" b="1" dirty="0">
                <a:solidFill>
                  <a:srgbClr val="FFFF00"/>
                </a:solidFill>
              </a:rPr>
              <a:t>History…</a:t>
            </a:r>
          </a:p>
        </p:txBody>
      </p:sp>
      <p:sp>
        <p:nvSpPr>
          <p:cNvPr id="3" name="Content Placeholder 2">
            <a:extLst>
              <a:ext uri="{FF2B5EF4-FFF2-40B4-BE49-F238E27FC236}">
                <a16:creationId xmlns:a16="http://schemas.microsoft.com/office/drawing/2014/main" id="{3A52AF1D-D512-4708-9B5D-08C579BBDE23}"/>
              </a:ext>
            </a:extLst>
          </p:cNvPr>
          <p:cNvSpPr>
            <a:spLocks noGrp="1"/>
          </p:cNvSpPr>
          <p:nvPr>
            <p:ph idx="1"/>
          </p:nvPr>
        </p:nvSpPr>
        <p:spPr/>
        <p:txBody>
          <a:bodyPr/>
          <a:lstStyle/>
          <a:p>
            <a:r>
              <a:rPr lang="en-US" dirty="0">
                <a:solidFill>
                  <a:schemeClr val="bg1"/>
                </a:solidFill>
              </a:rPr>
              <a:t>2010: &gt;500,000 acres</a:t>
            </a:r>
          </a:p>
          <a:p>
            <a:r>
              <a:rPr lang="en-US" dirty="0">
                <a:solidFill>
                  <a:schemeClr val="bg1"/>
                </a:solidFill>
              </a:rPr>
              <a:t>2019: 250,000 acres</a:t>
            </a:r>
          </a:p>
          <a:p>
            <a:r>
              <a:rPr lang="en-US" dirty="0">
                <a:solidFill>
                  <a:schemeClr val="bg1"/>
                </a:solidFill>
              </a:rPr>
              <a:t>2020: 950,000 acres</a:t>
            </a:r>
          </a:p>
          <a:p>
            <a:r>
              <a:rPr lang="en-US" dirty="0">
                <a:solidFill>
                  <a:schemeClr val="bg1"/>
                </a:solidFill>
              </a:rPr>
              <a:t>2021: &gt;1 million acres </a:t>
            </a:r>
          </a:p>
          <a:p>
            <a:r>
              <a:rPr lang="en-US" dirty="0">
                <a:solidFill>
                  <a:schemeClr val="bg1"/>
                </a:solidFill>
              </a:rPr>
              <a:t>Anticipate collapse in many areas in 2022</a:t>
            </a:r>
          </a:p>
        </p:txBody>
      </p:sp>
      <p:pic>
        <p:nvPicPr>
          <p:cNvPr id="5" name="Picture 4">
            <a:extLst>
              <a:ext uri="{FF2B5EF4-FFF2-40B4-BE49-F238E27FC236}">
                <a16:creationId xmlns:a16="http://schemas.microsoft.com/office/drawing/2014/main" id="{9669787E-0D60-4F08-BABE-FD51AA15F1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53914" y="1"/>
            <a:ext cx="2990085" cy="3707704"/>
          </a:xfrm>
          <a:prstGeom prst="rect">
            <a:avLst/>
          </a:prstGeom>
        </p:spPr>
      </p:pic>
      <p:pic>
        <p:nvPicPr>
          <p:cNvPr id="7" name="Picture 6">
            <a:extLst>
              <a:ext uri="{FF2B5EF4-FFF2-40B4-BE49-F238E27FC236}">
                <a16:creationId xmlns:a16="http://schemas.microsoft.com/office/drawing/2014/main" id="{224C8EDA-A2CB-49A5-A329-D5993F6298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14576" y="4346531"/>
            <a:ext cx="1903956" cy="2304789"/>
          </a:xfrm>
          <a:prstGeom prst="rect">
            <a:avLst/>
          </a:prstGeom>
        </p:spPr>
      </p:pic>
    </p:spTree>
    <p:extLst>
      <p:ext uri="{BB962C8B-B14F-4D97-AF65-F5344CB8AC3E}">
        <p14:creationId xmlns:p14="http://schemas.microsoft.com/office/powerpoint/2010/main" val="3759378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23B6-D9DE-43A7-B4D4-31018AFC19F5}"/>
              </a:ext>
            </a:extLst>
          </p:cNvPr>
          <p:cNvSpPr>
            <a:spLocks noGrp="1"/>
          </p:cNvSpPr>
          <p:nvPr>
            <p:ph type="title"/>
          </p:nvPr>
        </p:nvSpPr>
        <p:spPr/>
        <p:txBody>
          <a:bodyPr>
            <a:normAutofit/>
          </a:bodyPr>
          <a:lstStyle/>
          <a:p>
            <a:r>
              <a:rPr lang="en-US" sz="6000" b="1" dirty="0">
                <a:solidFill>
                  <a:srgbClr val="FFFF00"/>
                </a:solidFill>
              </a:rPr>
              <a:t>Impacts</a:t>
            </a:r>
          </a:p>
        </p:txBody>
      </p:sp>
      <p:sp>
        <p:nvSpPr>
          <p:cNvPr id="3" name="Content Placeholder 2">
            <a:extLst>
              <a:ext uri="{FF2B5EF4-FFF2-40B4-BE49-F238E27FC236}">
                <a16:creationId xmlns:a16="http://schemas.microsoft.com/office/drawing/2014/main" id="{DE262B72-5092-4815-9177-C502DF1EC542}"/>
              </a:ext>
            </a:extLst>
          </p:cNvPr>
          <p:cNvSpPr>
            <a:spLocks noGrp="1"/>
          </p:cNvSpPr>
          <p:nvPr>
            <p:ph idx="1"/>
          </p:nvPr>
        </p:nvSpPr>
        <p:spPr>
          <a:xfrm>
            <a:off x="628650" y="1825625"/>
            <a:ext cx="3943350" cy="4351338"/>
          </a:xfrm>
        </p:spPr>
        <p:txBody>
          <a:bodyPr/>
          <a:lstStyle/>
          <a:p>
            <a:r>
              <a:rPr lang="en-US" dirty="0">
                <a:solidFill>
                  <a:schemeClr val="bg1"/>
                </a:solidFill>
              </a:rPr>
              <a:t>Abundant rainfall </a:t>
            </a:r>
          </a:p>
          <a:p>
            <a:r>
              <a:rPr lang="en-US" dirty="0">
                <a:solidFill>
                  <a:schemeClr val="bg1"/>
                </a:solidFill>
              </a:rPr>
              <a:t>Healthy trees will recover</a:t>
            </a:r>
          </a:p>
          <a:p>
            <a:pPr marL="0" indent="0">
              <a:buNone/>
            </a:pPr>
            <a:endParaRPr lang="en-US" dirty="0">
              <a:solidFill>
                <a:srgbClr val="FFFF00"/>
              </a:solidFill>
            </a:endParaRPr>
          </a:p>
        </p:txBody>
      </p:sp>
      <p:pic>
        <p:nvPicPr>
          <p:cNvPr id="4" name="Content Placeholder 4">
            <a:extLst>
              <a:ext uri="{FF2B5EF4-FFF2-40B4-BE49-F238E27FC236}">
                <a16:creationId xmlns:a16="http://schemas.microsoft.com/office/drawing/2014/main" id="{1F9F2224-C5EB-43CA-9D11-6E04782626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130177" y="844176"/>
            <a:ext cx="6872941" cy="5154706"/>
          </a:xfrm>
          <a:prstGeom prst="rect">
            <a:avLst/>
          </a:prstGeom>
        </p:spPr>
      </p:pic>
      <p:pic>
        <p:nvPicPr>
          <p:cNvPr id="6" name="Picture 5">
            <a:extLst>
              <a:ext uri="{FF2B5EF4-FFF2-40B4-BE49-F238E27FC236}">
                <a16:creationId xmlns:a16="http://schemas.microsoft.com/office/drawing/2014/main" id="{D24AB60A-850B-4AF8-9A45-EDD21F6276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137831"/>
            <a:ext cx="4039531" cy="2720169"/>
          </a:xfrm>
          <a:prstGeom prst="rect">
            <a:avLst/>
          </a:prstGeom>
        </p:spPr>
      </p:pic>
    </p:spTree>
    <p:extLst>
      <p:ext uri="{BB962C8B-B14F-4D97-AF65-F5344CB8AC3E}">
        <p14:creationId xmlns:p14="http://schemas.microsoft.com/office/powerpoint/2010/main" val="423231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a:xfrm>
            <a:off x="-1" y="857250"/>
            <a:ext cx="9144001" cy="5143500"/>
          </a:xfrm>
          <a:prstGeom prst="rect">
            <a:avLst/>
          </a:prstGeom>
          <a:noFill/>
          <a:ln>
            <a:solidFill>
              <a:schemeClr val="tx1">
                <a:lumMod val="95000"/>
              </a:schemeClr>
            </a:solidFill>
          </a:ln>
        </p:spPr>
      </p:pic>
      <p:sp>
        <p:nvSpPr>
          <p:cNvPr id="6" name="Text Box 25">
            <a:extLst>
              <a:ext uri="{FF2B5EF4-FFF2-40B4-BE49-F238E27FC236}">
                <a16:creationId xmlns:a16="http://schemas.microsoft.com/office/drawing/2014/main" id="{F71155D2-7BAF-4B46-8B23-987D6FB5ECE0}"/>
              </a:ext>
            </a:extLst>
          </p:cNvPr>
          <p:cNvSpPr txBox="1">
            <a:spLocks noChangeArrowheads="1"/>
          </p:cNvSpPr>
          <p:nvPr/>
        </p:nvSpPr>
        <p:spPr bwMode="auto">
          <a:xfrm>
            <a:off x="0" y="1080549"/>
            <a:ext cx="9144000" cy="1615827"/>
          </a:xfrm>
          <a:prstGeom prst="rect">
            <a:avLst/>
          </a:prstGeom>
          <a:noFill/>
          <a:ln w="12700">
            <a:noFill/>
            <a:miter lim="800000"/>
            <a:headEnd type="none" w="sm" len="sm"/>
            <a:tailEnd type="none" w="sm" len="sm"/>
          </a:ln>
          <a:effectLst/>
        </p:spPr>
        <p:txBody>
          <a:bodyPr wrap="square">
            <a:spAutoFit/>
          </a:bodyPr>
          <a:lstStyle/>
          <a:p>
            <a:pPr algn="ctr"/>
            <a:r>
              <a:rPr lang="en-US" sz="4950" b="1" dirty="0">
                <a:solidFill>
                  <a:srgbClr val="FFFF00"/>
                </a:solidFill>
                <a:effectLst>
                  <a:outerShdw blurRad="38100" dist="38100" dir="2700000" algn="tl">
                    <a:srgbClr val="000000"/>
                  </a:outerShdw>
                </a:effectLst>
                <a:latin typeface="Tahoma" pitchFamily="34" charset="0"/>
              </a:rPr>
              <a:t>Emerald Ash Borer: </a:t>
            </a:r>
          </a:p>
          <a:p>
            <a:pPr algn="ctr"/>
            <a:r>
              <a:rPr lang="en-US" sz="4950" b="1" dirty="0">
                <a:solidFill>
                  <a:srgbClr val="FFFF00"/>
                </a:solidFill>
                <a:effectLst>
                  <a:outerShdw blurRad="38100" dist="38100" dir="2700000" algn="tl">
                    <a:srgbClr val="000000"/>
                  </a:outerShdw>
                </a:effectLst>
                <a:latin typeface="Tahoma" pitchFamily="34" charset="0"/>
              </a:rPr>
              <a:t>How long in MI?</a:t>
            </a:r>
          </a:p>
        </p:txBody>
      </p:sp>
      <p:sp>
        <p:nvSpPr>
          <p:cNvPr id="7" name="TextBox 6">
            <a:extLst>
              <a:ext uri="{FF2B5EF4-FFF2-40B4-BE49-F238E27FC236}">
                <a16:creationId xmlns:a16="http://schemas.microsoft.com/office/drawing/2014/main" id="{4D6A1181-C6F1-4FCE-9914-B90A06CBA3D8}"/>
              </a:ext>
            </a:extLst>
          </p:cNvPr>
          <p:cNvSpPr txBox="1"/>
          <p:nvPr/>
        </p:nvSpPr>
        <p:spPr>
          <a:xfrm>
            <a:off x="141889" y="3581990"/>
            <a:ext cx="8619797" cy="1338828"/>
          </a:xfrm>
          <a:prstGeom prst="rect">
            <a:avLst/>
          </a:prstGeom>
          <a:noFill/>
        </p:spPr>
        <p:txBody>
          <a:bodyPr wrap="square">
            <a:spAutoFit/>
          </a:bodyPr>
          <a:lstStyle/>
          <a:p>
            <a:pPr lvl="2"/>
            <a:r>
              <a:rPr lang="en-US" sz="4050" dirty="0">
                <a:solidFill>
                  <a:srgbClr val="FFFF00"/>
                </a:solidFill>
                <a:effectLst>
                  <a:outerShdw blurRad="38100" dist="38100" dir="2700000" algn="tl">
                    <a:srgbClr val="000000">
                      <a:alpha val="43137"/>
                    </a:srgbClr>
                  </a:outerShdw>
                </a:effectLst>
              </a:rPr>
              <a:t>EAB first detected in 2002</a:t>
            </a:r>
          </a:p>
          <a:p>
            <a:pPr lvl="2"/>
            <a:r>
              <a:rPr lang="en-US" sz="4050" dirty="0">
                <a:solidFill>
                  <a:srgbClr val="FFFF00"/>
                </a:solidFill>
                <a:effectLst>
                  <a:outerShdw blurRad="38100" dist="38100" dir="2700000" algn="tl">
                    <a:srgbClr val="000000">
                      <a:alpha val="43137"/>
                    </a:srgbClr>
                  </a:outerShdw>
                </a:effectLst>
              </a:rPr>
              <a:t>Infesting ash trees 10-12 years prior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with green leaves&#10;&#10;Description automatically generated with low confidence">
            <a:extLst>
              <a:ext uri="{FF2B5EF4-FFF2-40B4-BE49-F238E27FC236}">
                <a16:creationId xmlns:a16="http://schemas.microsoft.com/office/drawing/2014/main" id="{BDD93553-E4F4-4AE2-B29F-2E767A52BE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69074"/>
            <a:ext cx="9144000" cy="5143500"/>
          </a:xfrm>
          <a:prstGeom prst="rect">
            <a:avLst/>
          </a:prstGeom>
        </p:spPr>
      </p:pic>
      <p:sp>
        <p:nvSpPr>
          <p:cNvPr id="5" name="Rectangle 4">
            <a:extLst>
              <a:ext uri="{FF2B5EF4-FFF2-40B4-BE49-F238E27FC236}">
                <a16:creationId xmlns:a16="http://schemas.microsoft.com/office/drawing/2014/main" id="{FD476A55-D882-4CBA-ABE7-E4694CAB7376}"/>
              </a:ext>
            </a:extLst>
          </p:cNvPr>
          <p:cNvSpPr/>
          <p:nvPr/>
        </p:nvSpPr>
        <p:spPr>
          <a:xfrm>
            <a:off x="425669" y="1109795"/>
            <a:ext cx="8052238" cy="17312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Box 25">
            <a:extLst>
              <a:ext uri="{FF2B5EF4-FFF2-40B4-BE49-F238E27FC236}">
                <a16:creationId xmlns:a16="http://schemas.microsoft.com/office/drawing/2014/main" id="{E0C69F2C-21B6-4B5F-90A9-A660D4944937}"/>
              </a:ext>
            </a:extLst>
          </p:cNvPr>
          <p:cNvSpPr txBox="1">
            <a:spLocks noChangeArrowheads="1"/>
          </p:cNvSpPr>
          <p:nvPr/>
        </p:nvSpPr>
        <p:spPr bwMode="auto">
          <a:xfrm>
            <a:off x="-120213" y="1109794"/>
            <a:ext cx="9144000" cy="1754326"/>
          </a:xfrm>
          <a:prstGeom prst="rect">
            <a:avLst/>
          </a:prstGeom>
          <a:noFill/>
          <a:ln w="12700">
            <a:noFill/>
            <a:miter lim="800000"/>
            <a:headEnd type="none" w="sm" len="sm"/>
            <a:tailEnd type="none" w="sm" len="sm"/>
          </a:ln>
          <a:effectLst/>
        </p:spPr>
        <p:txBody>
          <a:bodyPr wrap="square">
            <a:spAutoFit/>
          </a:bodyPr>
          <a:lstStyle/>
          <a:p>
            <a:pPr algn="ctr"/>
            <a:r>
              <a:rPr lang="en-US" sz="5400" b="1" dirty="0">
                <a:solidFill>
                  <a:srgbClr val="FFFF00"/>
                </a:solidFill>
                <a:effectLst>
                  <a:outerShdw blurRad="38100" dist="38100" dir="2700000" algn="tl">
                    <a:srgbClr val="000000"/>
                  </a:outerShdw>
                </a:effectLst>
                <a:latin typeface="Tahoma" pitchFamily="34" charset="0"/>
              </a:rPr>
              <a:t>Beech Bark Disease: </a:t>
            </a:r>
          </a:p>
          <a:p>
            <a:pPr algn="ctr"/>
            <a:r>
              <a:rPr lang="en-US" sz="5400" b="1" dirty="0">
                <a:solidFill>
                  <a:srgbClr val="FFFF00"/>
                </a:solidFill>
                <a:effectLst>
                  <a:outerShdw blurRad="38100" dist="38100" dir="2700000" algn="tl">
                    <a:srgbClr val="000000"/>
                  </a:outerShdw>
                </a:effectLst>
                <a:latin typeface="Tahoma" pitchFamily="34" charset="0"/>
              </a:rPr>
              <a:t>How long in MI?</a:t>
            </a:r>
          </a:p>
        </p:txBody>
      </p:sp>
      <p:sp>
        <p:nvSpPr>
          <p:cNvPr id="8" name="TextBox 7">
            <a:extLst>
              <a:ext uri="{FF2B5EF4-FFF2-40B4-BE49-F238E27FC236}">
                <a16:creationId xmlns:a16="http://schemas.microsoft.com/office/drawing/2014/main" id="{A41A6C73-CDD0-485F-9DFE-2E2C916DD389}"/>
              </a:ext>
            </a:extLst>
          </p:cNvPr>
          <p:cNvSpPr txBox="1"/>
          <p:nvPr/>
        </p:nvSpPr>
        <p:spPr>
          <a:xfrm>
            <a:off x="-280825" y="4416719"/>
            <a:ext cx="9465224" cy="1200329"/>
          </a:xfrm>
          <a:prstGeom prst="rect">
            <a:avLst/>
          </a:prstGeom>
          <a:noFill/>
        </p:spPr>
        <p:txBody>
          <a:bodyPr wrap="square">
            <a:spAutoFit/>
          </a:bodyPr>
          <a:lstStyle/>
          <a:p>
            <a:pPr lvl="2"/>
            <a:r>
              <a:rPr lang="en-US" sz="3600" dirty="0">
                <a:solidFill>
                  <a:srgbClr val="FFFF00"/>
                </a:solidFill>
                <a:effectLst>
                  <a:outerShdw blurRad="38100" dist="38100" dir="2700000" algn="tl">
                    <a:srgbClr val="000000">
                      <a:alpha val="43137"/>
                    </a:srgbClr>
                  </a:outerShdw>
                </a:effectLst>
              </a:rPr>
              <a:t>BBD first detected in 2000 </a:t>
            </a:r>
          </a:p>
          <a:p>
            <a:pPr lvl="3"/>
            <a:r>
              <a:rPr lang="en-US" sz="3600" dirty="0">
                <a:solidFill>
                  <a:srgbClr val="FFFF00"/>
                </a:solidFill>
                <a:effectLst>
                  <a:outerShdw blurRad="38100" dist="38100" dir="2700000" algn="tl">
                    <a:srgbClr val="000000">
                      <a:alpha val="43137"/>
                    </a:srgbClr>
                  </a:outerShdw>
                </a:effectLst>
              </a:rPr>
              <a:t>Likely introduced to UP around 1985-1990</a:t>
            </a:r>
            <a:endParaRPr lang="en-US" sz="255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307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5">
            <a:extLst>
              <a:ext uri="{FF2B5EF4-FFF2-40B4-BE49-F238E27FC236}">
                <a16:creationId xmlns:a16="http://schemas.microsoft.com/office/drawing/2014/main" id="{FF998366-CCA8-4553-8549-8C96EEDF2D22}"/>
              </a:ext>
            </a:extLst>
          </p:cNvPr>
          <p:cNvSpPr txBox="1">
            <a:spLocks noChangeArrowheads="1"/>
          </p:cNvSpPr>
          <p:nvPr/>
        </p:nvSpPr>
        <p:spPr bwMode="auto">
          <a:xfrm>
            <a:off x="0" y="2528753"/>
            <a:ext cx="9144000" cy="1823576"/>
          </a:xfrm>
          <a:prstGeom prst="rect">
            <a:avLst/>
          </a:prstGeom>
          <a:noFill/>
          <a:ln w="12700">
            <a:noFill/>
            <a:miter lim="800000"/>
            <a:headEnd type="none" w="sm" len="sm"/>
            <a:tailEnd type="none" w="sm" len="sm"/>
          </a:ln>
          <a:effectLst/>
        </p:spPr>
        <p:txBody>
          <a:bodyPr wrap="square">
            <a:spAutoFit/>
          </a:bodyPr>
          <a:lstStyle/>
          <a:p>
            <a:pPr algn="ctr"/>
            <a:r>
              <a:rPr lang="en-US" sz="11250" b="1" dirty="0">
                <a:solidFill>
                  <a:srgbClr val="FFFF00"/>
                </a:solidFill>
                <a:effectLst>
                  <a:outerShdw blurRad="38100" dist="38100" dir="2700000" algn="tl">
                    <a:srgbClr val="000000"/>
                  </a:outerShdw>
                </a:effectLst>
                <a:latin typeface="Tahoma" pitchFamily="34" charset="0"/>
              </a:rPr>
              <a:t>?</a:t>
            </a:r>
          </a:p>
        </p:txBody>
      </p:sp>
    </p:spTree>
    <p:extLst>
      <p:ext uri="{BB962C8B-B14F-4D97-AF65-F5344CB8AC3E}">
        <p14:creationId xmlns:p14="http://schemas.microsoft.com/office/powerpoint/2010/main" val="1338224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96290-86FB-4C5F-9AB6-FDD84E887CBD}"/>
              </a:ext>
            </a:extLst>
          </p:cNvPr>
          <p:cNvSpPr>
            <a:spLocks noGrp="1"/>
          </p:cNvSpPr>
          <p:nvPr>
            <p:ph type="title"/>
          </p:nvPr>
        </p:nvSpPr>
        <p:spPr/>
        <p:txBody>
          <a:bodyPr/>
          <a:lstStyle/>
          <a:p>
            <a:endParaRPr lang="en-US"/>
          </a:p>
        </p:txBody>
      </p:sp>
      <p:pic>
        <p:nvPicPr>
          <p:cNvPr id="5" name="Content Placeholder 4" descr="A close-up of some branches&#10;&#10;Description automatically generated with low confidence">
            <a:extLst>
              <a:ext uri="{FF2B5EF4-FFF2-40B4-BE49-F238E27FC236}">
                <a16:creationId xmlns:a16="http://schemas.microsoft.com/office/drawing/2014/main" id="{332F4387-4633-4C56-82E1-00F6FEF69735}"/>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rot="5400000">
            <a:off x="1138766" y="-1147233"/>
            <a:ext cx="6866468" cy="9144001"/>
          </a:xfrm>
        </p:spPr>
      </p:pic>
      <p:sp>
        <p:nvSpPr>
          <p:cNvPr id="10" name="Rectangle 3">
            <a:extLst>
              <a:ext uri="{FF2B5EF4-FFF2-40B4-BE49-F238E27FC236}">
                <a16:creationId xmlns:a16="http://schemas.microsoft.com/office/drawing/2014/main" id="{9E58159D-337F-4ABC-A80F-EE129968032A}"/>
              </a:ext>
            </a:extLst>
          </p:cNvPr>
          <p:cNvSpPr txBox="1">
            <a:spLocks noChangeArrowheads="1"/>
          </p:cNvSpPr>
          <p:nvPr/>
        </p:nvSpPr>
        <p:spPr>
          <a:xfrm>
            <a:off x="0" y="1645472"/>
            <a:ext cx="9144000" cy="962261"/>
          </a:xfrm>
          <a:prstGeom prst="rect">
            <a:avLst/>
          </a:prstGeom>
          <a:solidFill>
            <a:schemeClr val="tx2">
              <a:alpha val="5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6600" b="1" dirty="0">
                <a:solidFill>
                  <a:srgbClr val="FFFF00"/>
                </a:solidFill>
                <a:latin typeface="Times New Roman" panose="02020603050405020304" pitchFamily="18" charset="0"/>
                <a:cs typeface="Times New Roman" panose="02020603050405020304" pitchFamily="18" charset="0"/>
              </a:rPr>
              <a:t>Balsam Woolly Adelgid</a:t>
            </a:r>
          </a:p>
          <a:p>
            <a:pPr marL="0" indent="0" algn="ctr">
              <a:lnSpc>
                <a:spcPct val="80000"/>
              </a:lnSpc>
              <a:buFont typeface="Arial" panose="020B0604020202020204" pitchFamily="34" charset="0"/>
              <a:buNone/>
              <a:defRPr/>
            </a:pPr>
            <a:endParaRPr lang="en-US" sz="2400" b="1"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2209382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E143B96-E645-4857-BEA7-3182E04B7D56}"/>
              </a:ext>
            </a:extLst>
          </p:cNvPr>
          <p:cNvSpPr>
            <a:spLocks noGrp="1"/>
          </p:cNvSpPr>
          <p:nvPr>
            <p:ph idx="1"/>
          </p:nvPr>
        </p:nvSpPr>
        <p:spPr>
          <a:xfrm>
            <a:off x="262418" y="1373577"/>
            <a:ext cx="4538182" cy="4261652"/>
          </a:xfrm>
        </p:spPr>
        <p:txBody>
          <a:bodyPr>
            <a:normAutofit/>
          </a:bodyPr>
          <a:lstStyle/>
          <a:p>
            <a:r>
              <a:rPr lang="en-US" sz="4000" dirty="0">
                <a:solidFill>
                  <a:schemeClr val="bg1"/>
                </a:solidFill>
                <a:latin typeface="Calibri" panose="020F0502020204030204" pitchFamily="34" charset="0"/>
              </a:rPr>
              <a:t>Arborist report </a:t>
            </a:r>
          </a:p>
          <a:p>
            <a:pPr marL="0" indent="0">
              <a:lnSpc>
                <a:spcPct val="70000"/>
              </a:lnSpc>
              <a:buNone/>
            </a:pPr>
            <a:endParaRPr lang="en-US" sz="4000" dirty="0">
              <a:solidFill>
                <a:schemeClr val="tx2"/>
              </a:solidFill>
            </a:endParaRPr>
          </a:p>
        </p:txBody>
      </p:sp>
      <p:sp>
        <p:nvSpPr>
          <p:cNvPr id="7" name="Title 1">
            <a:extLst>
              <a:ext uri="{FF2B5EF4-FFF2-40B4-BE49-F238E27FC236}">
                <a16:creationId xmlns:a16="http://schemas.microsoft.com/office/drawing/2014/main" id="{D389CCFC-C3B6-4D2F-AB6D-2708D08AB4BB}"/>
              </a:ext>
            </a:extLst>
          </p:cNvPr>
          <p:cNvSpPr txBox="1">
            <a:spLocks/>
          </p:cNvSpPr>
          <p:nvPr/>
        </p:nvSpPr>
        <p:spPr>
          <a:xfrm>
            <a:off x="52918" y="19851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rgbClr val="FFFF00"/>
                </a:solidFill>
              </a:rPr>
              <a:t>Initial detection</a:t>
            </a:r>
          </a:p>
        </p:txBody>
      </p:sp>
      <p:pic>
        <p:nvPicPr>
          <p:cNvPr id="10" name="Picture 9">
            <a:extLst>
              <a:ext uri="{FF2B5EF4-FFF2-40B4-BE49-F238E27FC236}">
                <a16:creationId xmlns:a16="http://schemas.microsoft.com/office/drawing/2014/main" id="{DE8DAB44-F863-4A3B-B42E-7933EA5A0E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8574" y="2231958"/>
            <a:ext cx="3759200" cy="4427532"/>
          </a:xfrm>
          <a:prstGeom prst="rect">
            <a:avLst/>
          </a:prstGeom>
        </p:spPr>
      </p:pic>
      <p:pic>
        <p:nvPicPr>
          <p:cNvPr id="12" name="Picture 11">
            <a:extLst>
              <a:ext uri="{FF2B5EF4-FFF2-40B4-BE49-F238E27FC236}">
                <a16:creationId xmlns:a16="http://schemas.microsoft.com/office/drawing/2014/main" id="{84F4D211-0C4D-4500-8615-53C5F1FDBD04}"/>
              </a:ext>
            </a:extLst>
          </p:cNvPr>
          <p:cNvPicPr>
            <a:picLocks noChangeAspect="1"/>
          </p:cNvPicPr>
          <p:nvPr/>
        </p:nvPicPr>
        <p:blipFill>
          <a:blip r:embed="rId4"/>
          <a:stretch>
            <a:fillRect/>
          </a:stretch>
        </p:blipFill>
        <p:spPr>
          <a:xfrm>
            <a:off x="4966227" y="0"/>
            <a:ext cx="4157472" cy="6858000"/>
          </a:xfrm>
          <a:prstGeom prst="rect">
            <a:avLst/>
          </a:prstGeom>
        </p:spPr>
      </p:pic>
    </p:spTree>
    <p:extLst>
      <p:ext uri="{BB962C8B-B14F-4D97-AF65-F5344CB8AC3E}">
        <p14:creationId xmlns:p14="http://schemas.microsoft.com/office/powerpoint/2010/main" val="35150246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7760</TotalTime>
  <Words>775</Words>
  <Application>Microsoft Office PowerPoint</Application>
  <PresentationFormat>On-screen Show (4:3)</PresentationFormat>
  <Paragraphs>105</Paragraphs>
  <Slides>29</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Calibri Light</vt:lpstr>
      <vt:lpstr>Segoe UI</vt:lpstr>
      <vt:lpstr>Tahoma</vt:lpstr>
      <vt:lpstr>Times New Roman</vt:lpstr>
      <vt:lpstr>Wingdings</vt:lpstr>
      <vt:lpstr>Wingdings 2</vt:lpstr>
      <vt:lpstr>Office Theme</vt:lpstr>
      <vt:lpstr>PowerPoint Presentation</vt:lpstr>
      <vt:lpstr>Spongy Moth</vt:lpstr>
      <vt:lpstr>History…</vt:lpstr>
      <vt:lpstr>Impacts</vt:lpstr>
      <vt:lpstr>PowerPoint Presentation</vt:lpstr>
      <vt:lpstr>PowerPoint Presentation</vt:lpstr>
      <vt:lpstr>PowerPoint Presentation</vt:lpstr>
      <vt:lpstr>PowerPoint Presentation</vt:lpstr>
      <vt:lpstr>PowerPoint Presentation</vt:lpstr>
      <vt:lpstr>Infested 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Report Suspect Invasive Forest Pest Infestations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Wright, Simeon (DNR)</dc:creator>
  <cp:lastModifiedBy>Wright, Simeon (DNR)</cp:lastModifiedBy>
  <cp:revision>13</cp:revision>
  <dcterms:created xsi:type="dcterms:W3CDTF">2022-03-02T18:56:09Z</dcterms:created>
  <dcterms:modified xsi:type="dcterms:W3CDTF">2022-04-04T20:11:02Z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a2fed65-62e7-46ea-af74-187e0c17143a_Enabled">
    <vt:lpwstr>true</vt:lpwstr>
  </property>
  <property fmtid="{D5CDD505-2E9C-101B-9397-08002B2CF9AE}" pid="3" name="MSIP_Label_3a2fed65-62e7-46ea-af74-187e0c17143a_SetDate">
    <vt:lpwstr>2022-03-02T21:40:59Z</vt:lpwstr>
  </property>
  <property fmtid="{D5CDD505-2E9C-101B-9397-08002B2CF9AE}" pid="4" name="MSIP_Label_3a2fed65-62e7-46ea-af74-187e0c17143a_Method">
    <vt:lpwstr>Privileged</vt:lpwstr>
  </property>
  <property fmtid="{D5CDD505-2E9C-101B-9397-08002B2CF9AE}" pid="5" name="MSIP_Label_3a2fed65-62e7-46ea-af74-187e0c17143a_Name">
    <vt:lpwstr>3a2fed65-62e7-46ea-af74-187e0c17143a</vt:lpwstr>
  </property>
  <property fmtid="{D5CDD505-2E9C-101B-9397-08002B2CF9AE}" pid="6" name="MSIP_Label_3a2fed65-62e7-46ea-af74-187e0c17143a_SiteId">
    <vt:lpwstr>d5fb7087-3777-42ad-966a-892ef47225d1</vt:lpwstr>
  </property>
  <property fmtid="{D5CDD505-2E9C-101B-9397-08002B2CF9AE}" pid="7" name="MSIP_Label_3a2fed65-62e7-46ea-af74-187e0c17143a_ActionId">
    <vt:lpwstr>b73d9e96-16dc-4d38-9e98-f54142263a34</vt:lpwstr>
  </property>
  <property fmtid="{D5CDD505-2E9C-101B-9397-08002B2CF9AE}" pid="8" name="MSIP_Label_3a2fed65-62e7-46ea-af74-187e0c17143a_ContentBits">
    <vt:lpwstr>0</vt:lpwstr>
  </property>
</Properties>
</file>