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68" r:id="rId5"/>
    <p:sldId id="362" r:id="rId6"/>
    <p:sldId id="334" r:id="rId7"/>
    <p:sldId id="263"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298" r:id="rId23"/>
    <p:sldId id="299" r:id="rId24"/>
    <p:sldId id="302" r:id="rId25"/>
    <p:sldId id="357" r:id="rId26"/>
    <p:sldId id="360" r:id="rId27"/>
    <p:sldId id="258" r:id="rId28"/>
    <p:sldId id="361" r:id="rId29"/>
    <p:sldId id="356" r:id="rId30"/>
    <p:sldId id="313" r:id="rId31"/>
    <p:sldId id="314" r:id="rId32"/>
    <p:sldId id="317" r:id="rId33"/>
    <p:sldId id="315" r:id="rId34"/>
    <p:sldId id="316" r:id="rId35"/>
    <p:sldId id="2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BB514-29E2-4954-9E22-FF201A6B8FCD}" v="20" dt="2023-04-11T18:07:43.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590" autoAdjust="0"/>
  </p:normalViewPr>
  <p:slideViewPr>
    <p:cSldViewPr snapToGrid="0">
      <p:cViewPr varScale="1">
        <p:scale>
          <a:sx n="83" d="100"/>
          <a:sy n="83" d="100"/>
        </p:scale>
        <p:origin x="161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F61B-99CA-40AB-96D2-FF21A63C3FE4}"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32823-106B-476C-8C2E-A330B8BCED1E}" type="slidenum">
              <a:rPr lang="en-US" smtClean="0"/>
              <a:t>‹#›</a:t>
            </a:fld>
            <a:endParaRPr lang="en-US"/>
          </a:p>
        </p:txBody>
      </p:sp>
    </p:spTree>
    <p:extLst>
      <p:ext uri="{BB962C8B-B14F-4D97-AF65-F5344CB8AC3E}">
        <p14:creationId xmlns:p14="http://schemas.microsoft.com/office/powerpoint/2010/main" val="289536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review of T/E Protections on State Forest </a:t>
            </a:r>
            <a:r>
              <a:rPr lang="en-US"/>
              <a:t>in Michigan.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81E989-FCA7-4F95-82C7-3E70F299B9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82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C8C0144-6138-435B-9442-616C9B4EBF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40B2605-4FC1-4D71-A965-3B27ABA1A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Natural resources and environmental protection act (NERPA)</a:t>
            </a:r>
          </a:p>
        </p:txBody>
      </p:sp>
      <p:sp>
        <p:nvSpPr>
          <p:cNvPr id="29700" name="Slide Number Placeholder 3">
            <a:extLst>
              <a:ext uri="{FF2B5EF4-FFF2-40B4-BE49-F238E27FC236}">
                <a16:creationId xmlns:a16="http://schemas.microsoft.com/office/drawing/2014/main" id="{725180B4-9B7F-4E25-9E84-0BEC81EA70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6385884-E054-4CA2-8E34-D310F27174C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622082D5-9F60-40CF-880C-CFAB5AEB14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B467807-6E2F-42B4-B22B-5B7E255596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BDDA6875-729A-40AD-9101-082518C8C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61783D6-B8BD-425A-A11D-3BBD1AE38C8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C515B82-191C-4FF0-B248-826D094ECC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59FD464-8336-4406-B6AD-AB4BAAC1CA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Direct harm to organism for state.  Federal is this and damage to habitat, etc.</a:t>
            </a:r>
          </a:p>
          <a:p>
            <a:endParaRPr lang="en-US" altLang="en-US" dirty="0"/>
          </a:p>
          <a:p>
            <a:r>
              <a:rPr lang="en-US" altLang="en-US" dirty="0"/>
              <a:t>There is no incidental take allowed under state law.  ((We could develop a “program,” but we haven’t.)</a:t>
            </a:r>
          </a:p>
        </p:txBody>
      </p:sp>
      <p:sp>
        <p:nvSpPr>
          <p:cNvPr id="33796" name="Slide Number Placeholder 3">
            <a:extLst>
              <a:ext uri="{FF2B5EF4-FFF2-40B4-BE49-F238E27FC236}">
                <a16:creationId xmlns:a16="http://schemas.microsoft.com/office/drawing/2014/main" id="{9D7AC5EA-DFC2-4FBD-A01C-850A230948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0A105FB-9EB1-49A7-9BD2-9D01B4A1222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D508A4A-7882-4083-B2AF-72D391584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BE5A489-401D-4A37-B099-3DEDBB1D6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Declining or relict populations that, if continue to decline, may be listed as threatened or endangered</a:t>
            </a:r>
          </a:p>
          <a:p>
            <a:pPr eaLnBrk="1" hangingPunct="1"/>
            <a:r>
              <a:rPr lang="en-US" altLang="en-US" b="1" dirty="0"/>
              <a:t>NOT</a:t>
            </a:r>
            <a:r>
              <a:rPr lang="en-US" altLang="en-US" dirty="0"/>
              <a:t> legally protected</a:t>
            </a:r>
          </a:p>
          <a:p>
            <a:pPr eaLnBrk="1" hangingPunct="1">
              <a:spcBef>
                <a:spcPct val="0"/>
              </a:spcBef>
            </a:pPr>
            <a:endParaRPr lang="en-US" altLang="en-US" dirty="0"/>
          </a:p>
          <a:p>
            <a:pPr eaLnBrk="1" hangingPunct="1">
              <a:spcBef>
                <a:spcPct val="0"/>
              </a:spcBef>
            </a:pPr>
            <a:r>
              <a:rPr lang="en-US" altLang="en-US" dirty="0"/>
              <a:t>State land policy—treat as listed species</a:t>
            </a:r>
          </a:p>
          <a:p>
            <a:pPr eaLnBrk="1" hangingPunct="1">
              <a:spcBef>
                <a:spcPct val="0"/>
              </a:spcBef>
            </a:pPr>
            <a:r>
              <a:rPr lang="en-US" altLang="en-US" dirty="0"/>
              <a:t>intent is to keep off the ESA</a:t>
            </a:r>
          </a:p>
        </p:txBody>
      </p:sp>
      <p:sp>
        <p:nvSpPr>
          <p:cNvPr id="41988" name="Slide Number Placeholder 3">
            <a:extLst>
              <a:ext uri="{FF2B5EF4-FFF2-40B4-BE49-F238E27FC236}">
                <a16:creationId xmlns:a16="http://schemas.microsoft.com/office/drawing/2014/main" id="{6466B973-7619-401D-9E8C-B368C37D98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03F238F-C2E1-42D4-BE2B-7FA388AC46D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E86CA4A-C302-4A66-BF5D-071F519648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5C8D979-B73D-4223-85CB-B7F0D5ADA836}"/>
              </a:ext>
            </a:extLst>
          </p:cNvPr>
          <p:cNvSpPr>
            <a:spLocks noGrp="1"/>
          </p:cNvSpPr>
          <p:nvPr>
            <p:ph type="body" idx="1"/>
          </p:nvPr>
        </p:nvSpPr>
        <p:spPr/>
        <p:txBody>
          <a:bodyPr/>
          <a:lstStyle/>
          <a:p>
            <a:pPr marL="174708" indent="-174708" eaLnBrk="1" hangingPunct="1">
              <a:buFont typeface="Arial" pitchFamily="34" charset="0"/>
              <a:buChar char="•"/>
              <a:defRPr/>
            </a:pPr>
            <a:r>
              <a:rPr lang="en-US" dirty="0"/>
              <a:t>Protects attractive plants from overzealous collectors and commercial exploitation, to prevent these plants from becoming rare. </a:t>
            </a:r>
          </a:p>
          <a:p>
            <a:pPr marL="174708" indent="-174708" eaLnBrk="1" hangingPunct="1">
              <a:buFont typeface="Arial" pitchFamily="34" charset="0"/>
              <a:buChar char="•"/>
              <a:defRPr/>
            </a:pPr>
            <a:r>
              <a:rPr lang="en-US" dirty="0"/>
              <a:t>Prohibits collection of plants on list on someone's land without their permission.  </a:t>
            </a:r>
          </a:p>
          <a:p>
            <a:pPr marL="174708" indent="-174708" eaLnBrk="1" hangingPunct="1">
              <a:buFont typeface="Arial" pitchFamily="34" charset="0"/>
              <a:buChar char="•"/>
              <a:defRPr/>
            </a:pPr>
            <a:r>
              <a:rPr lang="en-US" dirty="0"/>
              <a:t>If these plants occur on your land, you may do as you wish with them, except if they are also on the endangered species list.  </a:t>
            </a:r>
          </a:p>
          <a:p>
            <a:pPr marL="174708" indent="-174708" eaLnBrk="1" hangingPunct="1">
              <a:buFont typeface="Arial" pitchFamily="34" charset="0"/>
              <a:buChar char="•"/>
              <a:defRPr/>
            </a:pPr>
            <a:r>
              <a:rPr lang="en-US" dirty="0"/>
              <a:t>Species includes trilliums, holly, bittersweet, etc.</a:t>
            </a:r>
          </a:p>
          <a:p>
            <a:pPr marL="631908" lvl="1" indent="-174708" eaLnBrk="1" hangingPunct="1">
              <a:buFont typeface="Arial" pitchFamily="34" charset="0"/>
              <a:buChar char="•"/>
              <a:defRPr/>
            </a:pPr>
            <a:r>
              <a:rPr lang="en-US" dirty="0"/>
              <a:t>(a)	Christmas trees.</a:t>
            </a:r>
          </a:p>
          <a:p>
            <a:pPr marL="631908" lvl="1" indent="-174708" eaLnBrk="1" hangingPunct="1">
              <a:buFont typeface="Arial" pitchFamily="34" charset="0"/>
              <a:buChar char="•"/>
              <a:defRPr/>
            </a:pPr>
            <a:r>
              <a:rPr lang="en-US" dirty="0"/>
              <a:t>(b)	Evergreen boughs.</a:t>
            </a:r>
          </a:p>
          <a:p>
            <a:pPr marL="631908" lvl="1" indent="-174708" eaLnBrk="1" hangingPunct="1">
              <a:buFont typeface="Arial" pitchFamily="34" charset="0"/>
              <a:buChar char="•"/>
              <a:defRPr/>
            </a:pPr>
            <a:r>
              <a:rPr lang="en-US" dirty="0"/>
              <a:t>(c)	Any other trees, shrubs, or vines.</a:t>
            </a:r>
          </a:p>
          <a:p>
            <a:pPr marL="631908" lvl="1" indent="-174708" eaLnBrk="1" hangingPunct="1">
              <a:buFont typeface="Arial" pitchFamily="34" charset="0"/>
              <a:buChar char="•"/>
              <a:defRPr/>
            </a:pPr>
            <a:r>
              <a:rPr lang="en-US" dirty="0"/>
              <a:t>(d)	Trailing arbutus.......... Epigaea.</a:t>
            </a:r>
          </a:p>
          <a:p>
            <a:pPr marL="631908" lvl="1" indent="-174708" eaLnBrk="1" hangingPunct="1">
              <a:buFont typeface="Arial" pitchFamily="34" charset="0"/>
              <a:buChar char="•"/>
              <a:defRPr/>
            </a:pPr>
            <a:r>
              <a:rPr lang="en-US" dirty="0"/>
              <a:t>(e)	Bird's foot violet........ Viola </a:t>
            </a:r>
            <a:r>
              <a:rPr lang="en-US" dirty="0" err="1"/>
              <a:t>pedata</a:t>
            </a:r>
            <a:r>
              <a:rPr lang="en-US" dirty="0"/>
              <a:t>.</a:t>
            </a:r>
          </a:p>
          <a:p>
            <a:pPr marL="631908" lvl="1" indent="-174708" eaLnBrk="1" hangingPunct="1">
              <a:buFont typeface="Arial" pitchFamily="34" charset="0"/>
              <a:buChar char="•"/>
              <a:defRPr/>
            </a:pPr>
            <a:r>
              <a:rPr lang="en-US" dirty="0"/>
              <a:t>(f)	Climbing bittersweet...... </a:t>
            </a:r>
            <a:r>
              <a:rPr lang="en-US" dirty="0" err="1"/>
              <a:t>Celastrus</a:t>
            </a:r>
            <a:r>
              <a:rPr lang="en-US" dirty="0"/>
              <a:t> scandens.</a:t>
            </a:r>
          </a:p>
          <a:p>
            <a:pPr marL="631908" lvl="1" indent="-174708" eaLnBrk="1" hangingPunct="1">
              <a:buFont typeface="Arial" pitchFamily="34" charset="0"/>
              <a:buChar char="•"/>
              <a:defRPr/>
            </a:pPr>
            <a:r>
              <a:rPr lang="en-US" dirty="0"/>
              <a:t>(g)	Club mosses............... </a:t>
            </a:r>
            <a:r>
              <a:rPr lang="en-US" dirty="0" err="1"/>
              <a:t>Lycopodiaceae</a:t>
            </a:r>
            <a:r>
              <a:rPr lang="en-US" dirty="0"/>
              <a:t>.</a:t>
            </a:r>
          </a:p>
          <a:p>
            <a:pPr marL="631908" lvl="1" indent="-174708" eaLnBrk="1" hangingPunct="1">
              <a:buFont typeface="Arial" pitchFamily="34" charset="0"/>
              <a:buChar char="•"/>
              <a:defRPr/>
            </a:pPr>
            <a:r>
              <a:rPr lang="en-US" dirty="0"/>
              <a:t>(h)	Flowering dogwood......... </a:t>
            </a:r>
            <a:r>
              <a:rPr lang="en-US" dirty="0" err="1"/>
              <a:t>Cornus</a:t>
            </a:r>
            <a:r>
              <a:rPr lang="en-US" dirty="0"/>
              <a:t> </a:t>
            </a:r>
            <a:r>
              <a:rPr lang="en-US" dirty="0" err="1"/>
              <a:t>florida</a:t>
            </a:r>
            <a:r>
              <a:rPr lang="en-US" dirty="0"/>
              <a:t>.</a:t>
            </a:r>
          </a:p>
          <a:p>
            <a:pPr marL="631908" lvl="1" indent="-174708" eaLnBrk="1" hangingPunct="1">
              <a:buFont typeface="Arial" pitchFamily="34" charset="0"/>
              <a:buChar char="•"/>
              <a:defRPr/>
            </a:pPr>
            <a:r>
              <a:rPr lang="en-US" dirty="0"/>
              <a:t>(i)	All Michigan holly........ Ilex sp. and </a:t>
            </a:r>
            <a:r>
              <a:rPr lang="en-US" dirty="0" err="1"/>
              <a:t>nemopanthus</a:t>
            </a:r>
            <a:r>
              <a:rPr lang="en-US" dirty="0"/>
              <a:t> sp.</a:t>
            </a:r>
          </a:p>
          <a:p>
            <a:pPr marL="631908" lvl="1" indent="-174708" eaLnBrk="1" hangingPunct="1">
              <a:buFont typeface="Arial" pitchFamily="34" charset="0"/>
              <a:buChar char="•"/>
              <a:defRPr/>
            </a:pPr>
            <a:r>
              <a:rPr lang="en-US" dirty="0"/>
              <a:t>(j)	North American lotus...... Nelumbo sp.</a:t>
            </a:r>
          </a:p>
          <a:p>
            <a:pPr marL="631908" lvl="1" indent="-174708" eaLnBrk="1" hangingPunct="1">
              <a:buFont typeface="Arial" pitchFamily="34" charset="0"/>
              <a:buChar char="•"/>
              <a:defRPr/>
            </a:pPr>
            <a:r>
              <a:rPr lang="en-US" dirty="0"/>
              <a:t>(k)	</a:t>
            </a:r>
            <a:r>
              <a:rPr lang="en-US" dirty="0" err="1"/>
              <a:t>Pipsissewa</a:t>
            </a:r>
            <a:r>
              <a:rPr lang="en-US" dirty="0"/>
              <a:t>................ Chimaphila </a:t>
            </a:r>
            <a:r>
              <a:rPr lang="en-US" dirty="0" err="1"/>
              <a:t>umbellata</a:t>
            </a:r>
            <a:r>
              <a:rPr lang="en-US" dirty="0"/>
              <a:t>.</a:t>
            </a:r>
          </a:p>
          <a:p>
            <a:pPr marL="631908" lvl="1" indent="-174708" eaLnBrk="1" hangingPunct="1">
              <a:buFont typeface="Arial" pitchFamily="34" charset="0"/>
              <a:buChar char="•"/>
              <a:defRPr/>
            </a:pPr>
            <a:r>
              <a:rPr lang="en-US" dirty="0"/>
              <a:t>(l)	All native orchids........ </a:t>
            </a:r>
            <a:r>
              <a:rPr lang="en-US" dirty="0" err="1"/>
              <a:t>Orchidaceae</a:t>
            </a:r>
            <a:r>
              <a:rPr lang="en-US" dirty="0"/>
              <a:t>.</a:t>
            </a:r>
          </a:p>
          <a:p>
            <a:pPr marL="631908" lvl="1" indent="-174708" eaLnBrk="1" hangingPunct="1">
              <a:buFont typeface="Arial" pitchFamily="34" charset="0"/>
              <a:buChar char="•"/>
              <a:defRPr/>
            </a:pPr>
            <a:r>
              <a:rPr lang="en-US" dirty="0"/>
              <a:t>(m)	Trilliums................. Trillium sp.</a:t>
            </a:r>
          </a:p>
          <a:p>
            <a:pPr marL="631908" lvl="1" indent="-174708" eaLnBrk="1" hangingPunct="1">
              <a:buFont typeface="Arial" pitchFamily="34" charset="0"/>
              <a:buChar char="•"/>
              <a:defRPr/>
            </a:pPr>
            <a:r>
              <a:rPr lang="en-US" dirty="0"/>
              <a:t>(n)	Gentians.................. Eustoma sp.</a:t>
            </a:r>
          </a:p>
          <a:p>
            <a:pPr eaLnBrk="1" hangingPunct="1">
              <a:defRPr/>
            </a:pPr>
            <a:endParaRPr lang="en-US" dirty="0"/>
          </a:p>
        </p:txBody>
      </p:sp>
      <p:sp>
        <p:nvSpPr>
          <p:cNvPr id="44036" name="Slide Number Placeholder 3">
            <a:extLst>
              <a:ext uri="{FF2B5EF4-FFF2-40B4-BE49-F238E27FC236}">
                <a16:creationId xmlns:a16="http://schemas.microsoft.com/office/drawing/2014/main" id="{EFF353CA-6BCF-4924-A5BE-6AAB4A8B3B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7EF7CA8-02FB-4635-A267-532278718AF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203489B-82FA-4A81-A394-4B1391D65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D1B5C41D-F2EF-403D-86C5-500D159445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Ginseng is extremally rare in Michigan. Act protects wild and cultivated </a:t>
            </a:r>
            <a:r>
              <a:rPr lang="en-US" altLang="en-US" dirty="0" err="1"/>
              <a:t>ginsing</a:t>
            </a:r>
            <a:r>
              <a:rPr lang="en-US" altLang="en-US" dirty="0"/>
              <a:t>.</a:t>
            </a:r>
          </a:p>
        </p:txBody>
      </p:sp>
      <p:sp>
        <p:nvSpPr>
          <p:cNvPr id="46084" name="Slide Number Placeholder 3">
            <a:extLst>
              <a:ext uri="{FF2B5EF4-FFF2-40B4-BE49-F238E27FC236}">
                <a16:creationId xmlns:a16="http://schemas.microsoft.com/office/drawing/2014/main" id="{EBACEE45-8AF0-4364-B1BB-181583A27B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20E38FF-AF11-46DD-8C2E-944386C953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24D6104E-1D92-4A6B-9AAE-7D1C25A2C9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87F362C-4C08-44BB-B51C-6EC8FF6CB9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Responsibility for reptiles falls with MDNR fisheries division</a:t>
            </a:r>
          </a:p>
        </p:txBody>
      </p:sp>
      <p:sp>
        <p:nvSpPr>
          <p:cNvPr id="48132" name="Slide Number Placeholder 3">
            <a:extLst>
              <a:ext uri="{FF2B5EF4-FFF2-40B4-BE49-F238E27FC236}">
                <a16:creationId xmlns:a16="http://schemas.microsoft.com/office/drawing/2014/main" id="{E4ACC1F7-0F2D-41AB-B30D-1C658EC38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04051F0-106C-4974-8AEF-25A39FC0B16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A9EAAED-3012-4BF3-9E05-D12CCCF53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4179C64-F62A-4393-80D6-3A3D57A1E7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B1A733AF-8D13-44CD-9653-C626FD0BE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4FC1139-45D6-45A4-B46B-3FD6C940E8D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18A1-51E4-415C-ACD0-FF87B8DDE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Total number of insects in MI is unknown. State T&amp;E list just updated for first time since 2009.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98417-1FC0-437C-AC98-D7EFBF15DF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441E87D-3664-41FB-AD55-6F0EF362DC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C5EE280-5291-430C-AC26-661474C5B3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number of state and federal laws impact RTE species. I will review each of these in more detail. </a:t>
            </a:r>
          </a:p>
        </p:txBody>
      </p:sp>
      <p:sp>
        <p:nvSpPr>
          <p:cNvPr id="9220" name="Slide Number Placeholder 3">
            <a:extLst>
              <a:ext uri="{FF2B5EF4-FFF2-40B4-BE49-F238E27FC236}">
                <a16:creationId xmlns:a16="http://schemas.microsoft.com/office/drawing/2014/main" id="{A35D6B1D-6B36-430F-8785-AB7AC20302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B17413B-E957-4D11-AAB4-7DDA1AE70EA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a:t>
            </a:r>
          </a:p>
        </p:txBody>
      </p:sp>
      <p:sp>
        <p:nvSpPr>
          <p:cNvPr id="4" name="Slide Number Placeholder 3"/>
          <p:cNvSpPr>
            <a:spLocks noGrp="1"/>
          </p:cNvSpPr>
          <p:nvPr>
            <p:ph type="sldNum" sz="quarter" idx="5"/>
          </p:nvPr>
        </p:nvSpPr>
        <p:spPr/>
        <p:txBody>
          <a:bodyPr/>
          <a:lstStyle/>
          <a:p>
            <a:fld id="{4CA32823-106B-476C-8C2E-A330B8BCED1E}" type="slidenum">
              <a:rPr lang="en-US" smtClean="0"/>
              <a:t>22</a:t>
            </a:fld>
            <a:endParaRPr lang="en-US"/>
          </a:p>
        </p:txBody>
      </p:sp>
    </p:spTree>
    <p:extLst>
      <p:ext uri="{BB962C8B-B14F-4D97-AF65-F5344CB8AC3E}">
        <p14:creationId xmlns:p14="http://schemas.microsoft.com/office/powerpoint/2010/main" val="340021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factor influencing public land management and conservation is the rise in public awareness and a desire by consumers to better understand the impacts of their purchasing choses on the environment.  Responsibly-sourced certification and product labeling is a direct outcome of this consumer demand. Examples include organic, shade grown coffee, fair trade, and forest certifications..  The State of Michigan became duel certified under 2 separate 3rd party Forest Certification Systems in 2005—Forest Stewardship Council, a global certification entity; and Sustainable Forestry Initiative, a North American Entity.   </a:t>
            </a:r>
          </a:p>
        </p:txBody>
      </p:sp>
      <p:sp>
        <p:nvSpPr>
          <p:cNvPr id="4" name="Slide Number Placeholder 3"/>
          <p:cNvSpPr>
            <a:spLocks noGrp="1"/>
          </p:cNvSpPr>
          <p:nvPr>
            <p:ph type="sldNum" sz="quarter" idx="5"/>
          </p:nvPr>
        </p:nvSpPr>
        <p:spPr/>
        <p:txBody>
          <a:bodyPr/>
          <a:lstStyle/>
          <a:p>
            <a:fld id="{5E5BD375-7654-4F99-87A5-E3DAD519FAE5}" type="slidenum">
              <a:rPr lang="en-US" smtClean="0"/>
              <a:t>23</a:t>
            </a:fld>
            <a:endParaRPr lang="en-US"/>
          </a:p>
        </p:txBody>
      </p:sp>
    </p:spTree>
    <p:extLst>
      <p:ext uri="{BB962C8B-B14F-4D97-AF65-F5344CB8AC3E}">
        <p14:creationId xmlns:p14="http://schemas.microsoft.com/office/powerpoint/2010/main" val="229487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certified, an enterprise most conform to the system standards. Separate sets of standards cover </a:t>
            </a:r>
            <a:r>
              <a:rPr lang="en-US" b="1" dirty="0"/>
              <a:t>forest management </a:t>
            </a:r>
            <a:r>
              <a:rPr lang="en-US" dirty="0"/>
              <a:t>and the </a:t>
            </a:r>
            <a:r>
              <a:rPr lang="en-US" b="1" dirty="0"/>
              <a:t>post-harvest supply chain</a:t>
            </a:r>
            <a:r>
              <a:rPr lang="en-US" dirty="0"/>
              <a:t>. Forest Management Standard cover topics like protection of soil and water, indigenous peoples rights, public involvement, timely regeneration, and </a:t>
            </a:r>
            <a:r>
              <a:rPr lang="en-US" b="1" dirty="0"/>
              <a:t>protection of biodiversity</a:t>
            </a:r>
            <a:r>
              <a:rPr lang="en-US" dirty="0"/>
              <a:t>.  Forest Management Certification allows solid wood and wood fiber from Michigan State Forests to enter the certified supply chain and end up as FSC or SFI certified products.  </a:t>
            </a:r>
          </a:p>
        </p:txBody>
      </p:sp>
      <p:sp>
        <p:nvSpPr>
          <p:cNvPr id="4" name="Slide Number Placeholder 3"/>
          <p:cNvSpPr>
            <a:spLocks noGrp="1"/>
          </p:cNvSpPr>
          <p:nvPr>
            <p:ph type="sldNum" sz="quarter" idx="5"/>
          </p:nvPr>
        </p:nvSpPr>
        <p:spPr/>
        <p:txBody>
          <a:bodyPr/>
          <a:lstStyle/>
          <a:p>
            <a:fld id="{2178F97C-8BDE-4552-A881-5E614AC676D5}" type="slidenum">
              <a:rPr lang="en-US" smtClean="0"/>
              <a:t>24</a:t>
            </a:fld>
            <a:endParaRPr lang="en-US"/>
          </a:p>
        </p:txBody>
      </p:sp>
    </p:spTree>
    <p:extLst>
      <p:ext uri="{BB962C8B-B14F-4D97-AF65-F5344CB8AC3E}">
        <p14:creationId xmlns:p14="http://schemas.microsoft.com/office/powerpoint/2010/main" val="2379620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certification standards require protection of native biodiversity and Rare, Threatened, and Endangered Species. </a:t>
            </a:r>
          </a:p>
        </p:txBody>
      </p:sp>
      <p:sp>
        <p:nvSpPr>
          <p:cNvPr id="4" name="Slide Number Placeholder 3"/>
          <p:cNvSpPr>
            <a:spLocks noGrp="1"/>
          </p:cNvSpPr>
          <p:nvPr>
            <p:ph type="sldNum" sz="quarter" idx="5"/>
          </p:nvPr>
        </p:nvSpPr>
        <p:spPr/>
        <p:txBody>
          <a:bodyPr/>
          <a:lstStyle/>
          <a:p>
            <a:fld id="{4CA32823-106B-476C-8C2E-A330B8BCED1E}" type="slidenum">
              <a:rPr lang="en-US" smtClean="0"/>
              <a:t>25</a:t>
            </a:fld>
            <a:endParaRPr lang="en-US"/>
          </a:p>
        </p:txBody>
      </p:sp>
    </p:spTree>
    <p:extLst>
      <p:ext uri="{BB962C8B-B14F-4D97-AF65-F5344CB8AC3E}">
        <p14:creationId xmlns:p14="http://schemas.microsoft.com/office/powerpoint/2010/main" val="2251154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a:t>
            </a:r>
          </a:p>
        </p:txBody>
      </p:sp>
      <p:sp>
        <p:nvSpPr>
          <p:cNvPr id="4" name="Slide Number Placeholder 3"/>
          <p:cNvSpPr>
            <a:spLocks noGrp="1"/>
          </p:cNvSpPr>
          <p:nvPr>
            <p:ph type="sldNum" sz="quarter" idx="5"/>
          </p:nvPr>
        </p:nvSpPr>
        <p:spPr/>
        <p:txBody>
          <a:bodyPr/>
          <a:lstStyle/>
          <a:p>
            <a:fld id="{4CA32823-106B-476C-8C2E-A330B8BCED1E}" type="slidenum">
              <a:rPr lang="en-US" smtClean="0"/>
              <a:t>26</a:t>
            </a:fld>
            <a:endParaRPr lang="en-US"/>
          </a:p>
        </p:txBody>
      </p:sp>
    </p:spTree>
    <p:extLst>
      <p:ext uri="{BB962C8B-B14F-4D97-AF65-F5344CB8AC3E}">
        <p14:creationId xmlns:p14="http://schemas.microsoft.com/office/powerpoint/2010/main" val="398980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4C70D1C-6B7F-4164-BCD5-FF277FCDC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A7C3061-63EF-46AC-9007-7652D17E2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None/>
            </a:pPr>
            <a:r>
              <a:rPr lang="en-US" altLang="en-US" dirty="0"/>
              <a:t>Federal ESA of 1973</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There are exemptions:</a:t>
            </a:r>
          </a:p>
          <a:p>
            <a:pPr eaLnBrk="1" hangingPunct="1">
              <a:buFont typeface="Wingdings" panose="05000000000000000000" pitchFamily="2" charset="2"/>
              <a:buNone/>
            </a:pPr>
            <a:r>
              <a:rPr lang="en-US" altLang="en-US" dirty="0"/>
              <a:t>Designated as a Non-essential Experimental population</a:t>
            </a:r>
          </a:p>
          <a:p>
            <a:pPr eaLnBrk="1" hangingPunct="1">
              <a:buFont typeface="Wingdings" panose="05000000000000000000" pitchFamily="2" charset="2"/>
              <a:buNone/>
            </a:pPr>
            <a:r>
              <a:rPr lang="en-US" altLang="en-US" dirty="0"/>
              <a:t>Each species has special rules</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Whooping crane</a:t>
            </a:r>
          </a:p>
          <a:p>
            <a:pPr lvl="1" eaLnBrk="1" hangingPunct="1"/>
            <a:endParaRPr lang="en-US" altLang="en-US" dirty="0"/>
          </a:p>
          <a:p>
            <a:r>
              <a:rPr lang="en-US" altLang="en-US" dirty="0"/>
              <a:t>**Whooping Crane - A nonessential experimental population of the whooping crane was designated in a 20-state area of the eastern United States in 2001. The first release of birds occurred in Wisconsin in 2001, and the counties listed are those where the species has been observed. For purposes of section 7 consultation, this species is considered as a proposed species, except where it occurs within the National Wildlife Refuge System or the National Park System, where it is treated as a threatened species.</a:t>
            </a:r>
          </a:p>
          <a:p>
            <a:endParaRPr lang="en-US" altLang="en-US" dirty="0"/>
          </a:p>
          <a:p>
            <a:r>
              <a:rPr lang="en-US" altLang="en-US" dirty="0"/>
              <a:t>Take laws can be specific to each non-essential experimental population - 10(J)</a:t>
            </a:r>
          </a:p>
          <a:p>
            <a:endParaRPr lang="en-US" altLang="en-US" dirty="0"/>
          </a:p>
        </p:txBody>
      </p:sp>
      <p:sp>
        <p:nvSpPr>
          <p:cNvPr id="11268" name="Slide Number Placeholder 3">
            <a:extLst>
              <a:ext uri="{FF2B5EF4-FFF2-40B4-BE49-F238E27FC236}">
                <a16:creationId xmlns:a16="http://schemas.microsoft.com/office/drawing/2014/main" id="{C3F5BF0E-71A3-4164-A0E4-DA788915F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B3A6C58-F5B6-4ECD-8CA4-5ED58B7D9F4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FD8C4CA-6011-43A0-AE94-D45895F08E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76B1DA0-4588-4354-82ED-482EA27FD6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 9 ESA take prohibitions</a:t>
            </a:r>
          </a:p>
          <a:p>
            <a:endParaRPr lang="en-US" altLang="en-US" dirty="0"/>
          </a:p>
          <a:p>
            <a:r>
              <a:rPr lang="en-US" altLang="en-US" dirty="0"/>
              <a:t>Includes habitat destruction, state ESA does not.</a:t>
            </a:r>
          </a:p>
        </p:txBody>
      </p:sp>
      <p:sp>
        <p:nvSpPr>
          <p:cNvPr id="17412" name="Slide Number Placeholder 3">
            <a:extLst>
              <a:ext uri="{FF2B5EF4-FFF2-40B4-BE49-F238E27FC236}">
                <a16:creationId xmlns:a16="http://schemas.microsoft.com/office/drawing/2014/main" id="{C0FF7D2F-4BA2-4B15-9B4E-6F84B7C2B5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33393A-997F-4A24-905B-A3483B613B1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BB0F794-F310-4C2A-BD57-D0AC877A11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86E5DC1-1611-46F9-AD16-7AC9079D85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 10 of ESA. Bat HCP authority under this section.</a:t>
            </a:r>
          </a:p>
          <a:p>
            <a:endParaRPr lang="en-US" altLang="en-US" dirty="0"/>
          </a:p>
          <a:p>
            <a:r>
              <a:rPr lang="en-US" altLang="en-US" dirty="0"/>
              <a:t>HCP—</a:t>
            </a:r>
            <a:r>
              <a:rPr lang="en-US" altLang="en-US" dirty="0" err="1"/>
              <a:t>Karner</a:t>
            </a:r>
            <a:r>
              <a:rPr lang="en-US" altLang="en-US" dirty="0"/>
              <a:t> blue butterfly has one, Mitchell’s Satyr and Poweshiek </a:t>
            </a:r>
            <a:r>
              <a:rPr lang="en-US" altLang="en-US" dirty="0" err="1"/>
              <a:t>Skipperling</a:t>
            </a:r>
            <a:r>
              <a:rPr lang="en-US" altLang="en-US" dirty="0"/>
              <a:t> are in the final steps, bats recently approved.  Post-listing</a:t>
            </a:r>
          </a:p>
          <a:p>
            <a:endParaRPr lang="en-US" altLang="en-US" dirty="0"/>
          </a:p>
          <a:p>
            <a:r>
              <a:rPr lang="en-US" altLang="en-US" dirty="0"/>
              <a:t>Safe Harbor-private landowners-protects private landowners who want to do habitat management or make positive changes for conservation should the species decrease on their property to pre-safe harbor levels</a:t>
            </a:r>
          </a:p>
        </p:txBody>
      </p:sp>
      <p:sp>
        <p:nvSpPr>
          <p:cNvPr id="19460" name="Slide Number Placeholder 3">
            <a:extLst>
              <a:ext uri="{FF2B5EF4-FFF2-40B4-BE49-F238E27FC236}">
                <a16:creationId xmlns:a16="http://schemas.microsoft.com/office/drawing/2014/main" id="{B8B8A898-F1B6-4BC6-8C8F-E25E3A1E6A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73A06D7-F2C8-4FD8-AFAA-65A98A330B6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C7A77B8-CC16-4F08-BC1E-BEBCBF9D8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203C803-9422-4DD4-BB35-470431879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43F096F6-7474-4E23-8D9B-2F99D89C77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CE2CC75-2025-4FB5-9B41-00F4E205255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AE6815-82E3-4BED-BA2E-3C4168D101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956BA2B-594C-40A4-AAF6-428182654F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Purpose of the Cooperative Agreement: to provide a means whereby the ecosystems upon which endangered and threatened fish, wildlife and plants depend may be conserved, to provide a program for the conservation of such species, and to take such steps as may be appropriate to achieve the purposes of various treaties and conventions related to the conservation of fish, wildlife and plants.</a:t>
            </a:r>
          </a:p>
          <a:p>
            <a:endParaRPr lang="en-US" altLang="en-US"/>
          </a:p>
          <a:p>
            <a:r>
              <a:rPr lang="en-US" altLang="en-US"/>
              <a:t>Overall conservation benefit.  Only applies to endangered spp.  For threatened, have more flexibility as long as we agree with the FWS that it is a conservation benefit</a:t>
            </a:r>
          </a:p>
          <a:p>
            <a:endParaRPr lang="en-US" altLang="en-US"/>
          </a:p>
        </p:txBody>
      </p:sp>
      <p:sp>
        <p:nvSpPr>
          <p:cNvPr id="23556" name="Slide Number Placeholder 3">
            <a:extLst>
              <a:ext uri="{FF2B5EF4-FFF2-40B4-BE49-F238E27FC236}">
                <a16:creationId xmlns:a16="http://schemas.microsoft.com/office/drawing/2014/main" id="{00E9B0ED-D5B2-41AB-8AFD-43ABBDB0E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38944AE3-2256-45A0-82A6-430A782AE06E}"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88A97B2-97F8-4DF5-8A2D-C12171A7D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1923AEC-ADF2-4D4A-97C4-46B799F6BE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Approved August 2016</a:t>
            </a:r>
          </a:p>
          <a:p>
            <a:r>
              <a:rPr lang="en-US" altLang="en-US" dirty="0"/>
              <a:t>Without blanket permit, would need individual permits</a:t>
            </a:r>
          </a:p>
          <a:p>
            <a:endParaRPr lang="en-US" altLang="en-US" dirty="0"/>
          </a:p>
          <a:p>
            <a:r>
              <a:rPr lang="en-US" altLang="en-US" dirty="0"/>
              <a:t>All of the Lower </a:t>
            </a:r>
            <a:r>
              <a:rPr lang="en-US" altLang="en-US" dirty="0" err="1"/>
              <a:t>Pennisula</a:t>
            </a:r>
            <a:r>
              <a:rPr lang="en-US" altLang="en-US" dirty="0"/>
              <a:t> plus </a:t>
            </a:r>
            <a:r>
              <a:rPr lang="en-US" altLang="en-US" dirty="0" err="1"/>
              <a:t>Bois</a:t>
            </a:r>
            <a:r>
              <a:rPr lang="en-US" altLang="en-US" dirty="0"/>
              <a:t> Blanc Island</a:t>
            </a:r>
          </a:p>
          <a:p>
            <a:endParaRPr lang="en-US" altLang="en-US" dirty="0"/>
          </a:p>
          <a:p>
            <a:r>
              <a:rPr lang="en-US" altLang="en-US" dirty="0"/>
              <a:t>Managed Lands are most important, Unmanaged Lands generally not good habitat for EMR or have an incompatible purpose </a:t>
            </a:r>
          </a:p>
          <a:p>
            <a:endParaRPr lang="en-US" altLang="en-US" dirty="0"/>
          </a:p>
          <a:p>
            <a:r>
              <a:rPr lang="en-US" altLang="en-US" dirty="0"/>
              <a:t>CCAA demonstrates a net conservation benefit for EMR.</a:t>
            </a:r>
          </a:p>
        </p:txBody>
      </p:sp>
      <p:sp>
        <p:nvSpPr>
          <p:cNvPr id="25604" name="Slide Number Placeholder 3">
            <a:extLst>
              <a:ext uri="{FF2B5EF4-FFF2-40B4-BE49-F238E27FC236}">
                <a16:creationId xmlns:a16="http://schemas.microsoft.com/office/drawing/2014/main" id="{320923E2-79DB-497B-B61D-33798D237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E4405E57-156C-4C27-9B1A-1C2BBC72A9E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8D50D65-978C-4982-B36C-2A234CA400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38A6B8B-7A28-402A-AB8A-B6A1F1D94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Gill Sans MT" panose="020B0502020104020203" pitchFamily="34" charset="0"/>
              </a:rPr>
              <a:t>Indiana Bat – federal endangered</a:t>
            </a:r>
            <a:endParaRPr lang="en-US" altLang="en-US" sz="800" dirty="0">
              <a:latin typeface="Gill Sans MT" panose="020B0502020104020203" pitchFamily="34" charset="0"/>
            </a:endParaRPr>
          </a:p>
          <a:p>
            <a:r>
              <a:rPr lang="en-US" altLang="en-US" dirty="0">
                <a:latin typeface="Gill Sans MT" panose="020B0502020104020203" pitchFamily="34" charset="0"/>
              </a:rPr>
              <a:t>Northern Long-eared Bat – became federal endangered March 31,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Gill Sans MT" panose="020B0502020104020203" pitchFamily="34" charset="0"/>
              </a:rPr>
              <a:t>Tricolored Bat – listing decision is expected by September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Gill Sans MT" panose="020B0502020104020203" pitchFamily="34" charset="0"/>
              </a:rPr>
              <a:t>Little Brown Bat – under Species Status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Gill Sans MT" panose="020B0502020104020203" pitchFamily="34" charset="0"/>
              </a:rPr>
              <a:t>Protects important habitat features – hibernacula and know maternity roost trees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Gill Sans MT" panose="020B0502020104020203" pitchFamily="34" charset="0"/>
              </a:rPr>
              <a:t>Demonstrates net conservation benefit for covered bat species. </a:t>
            </a:r>
            <a:endParaRPr lang="en-US" altLang="en-US" sz="800" dirty="0">
              <a:latin typeface="Gill Sans MT" panose="020B0502020104020203" pitchFamily="34" charset="0"/>
            </a:endParaRPr>
          </a:p>
          <a:p>
            <a:endParaRPr lang="en-US" altLang="en-US" dirty="0">
              <a:latin typeface="Gill Sans MT" panose="020B0502020104020203" pitchFamily="34" charset="0"/>
            </a:endParaRPr>
          </a:p>
          <a:p>
            <a:endParaRPr lang="en-US" altLang="en-US" dirty="0">
              <a:latin typeface="Gill Sans MT" panose="020B0502020104020203" pitchFamily="34" charset="0"/>
            </a:endParaRPr>
          </a:p>
          <a:p>
            <a:endParaRPr lang="en-US" altLang="en-US" dirty="0"/>
          </a:p>
        </p:txBody>
      </p:sp>
      <p:sp>
        <p:nvSpPr>
          <p:cNvPr id="27652" name="Slide Number Placeholder 3">
            <a:extLst>
              <a:ext uri="{FF2B5EF4-FFF2-40B4-BE49-F238E27FC236}">
                <a16:creationId xmlns:a16="http://schemas.microsoft.com/office/drawing/2014/main" id="{19C6B583-A113-42CC-8FAF-F2B4BC8A9B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A6C2375-E47A-49F1-9F32-0F0179E9089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1755" r="1"/>
          <a:stretch/>
        </p:blipFill>
        <p:spPr>
          <a:xfrm>
            <a:off x="0" y="-144780"/>
            <a:ext cx="12181840" cy="7010400"/>
          </a:xfrm>
          <a:prstGeom prst="rect">
            <a:avLst/>
          </a:prstGeom>
        </p:spPr>
      </p:pic>
      <p:sp>
        <p:nvSpPr>
          <p:cNvPr id="8" name="Rectangle 7"/>
          <p:cNvSpPr/>
          <p:nvPr userDrawn="1"/>
        </p:nvSpPr>
        <p:spPr>
          <a:xfrm>
            <a:off x="0" y="4178716"/>
            <a:ext cx="12181840" cy="2133600"/>
          </a:xfrm>
          <a:prstGeom prst="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3867" y="4178717"/>
            <a:ext cx="8297333" cy="1470025"/>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03200" y="5652332"/>
            <a:ext cx="8128000" cy="876300"/>
          </a:xfrm>
        </p:spPr>
        <p:txBody>
          <a:bodyPr/>
          <a:lstStyle>
            <a:lvl1pPr marL="0" indent="0" algn="ctr">
              <a:buNone/>
              <a:defRPr>
                <a:solidFill>
                  <a:schemeClr val="accent5">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0A324B-3694-4FBB-AB54-2BDC58D26E92}"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C686B-E6B8-4D65-85AD-E5A0A441267D}" type="slidenum">
              <a:rPr lang="en-US" smtClean="0"/>
              <a:t>‹#›</a:t>
            </a:fld>
            <a:endParaRPr lang="en-US"/>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31200" y="3962400"/>
            <a:ext cx="3344397" cy="2566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731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2336800" y="1600201"/>
            <a:ext cx="9245600" cy="4525963"/>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0A324B-3694-4FBB-AB54-2BDC58D26E92}"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C686B-E6B8-4D65-85AD-E5A0A441267D}"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3673" r="27076"/>
          <a:stretch/>
        </p:blipFill>
        <p:spPr>
          <a:xfrm>
            <a:off x="-483857" y="-457200"/>
            <a:ext cx="3033917" cy="7865053"/>
          </a:xfrm>
          <a:prstGeom prst="rect">
            <a:avLst/>
          </a:prstGeom>
          <a:effectLst>
            <a:softEdge rad="635000"/>
          </a:effec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5562600"/>
            <a:ext cx="1489595"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589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9347200" cy="1143000"/>
          </a:xfr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133600" y="1600201"/>
            <a:ext cx="4572000" cy="4525963"/>
          </a:xfrm>
        </p:spPr>
        <p:txBody>
          <a:bodyPr/>
          <a:lstStyle>
            <a:lvl1pPr>
              <a:defRPr sz="2800">
                <a:solidFill>
                  <a:schemeClr val="accent6">
                    <a:lumMod val="50000"/>
                  </a:schemeClr>
                </a:solidFill>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10400" y="1600201"/>
            <a:ext cx="4572000" cy="4525963"/>
          </a:xfrm>
        </p:spPr>
        <p:txBody>
          <a:bodyPr/>
          <a:lstStyle>
            <a:lvl1pPr>
              <a:defRPr sz="2800">
                <a:solidFill>
                  <a:schemeClr val="accent6">
                    <a:lumMod val="50000"/>
                  </a:schemeClr>
                </a:solidFill>
              </a:defRPr>
            </a:lvl1pPr>
            <a:lvl2pPr>
              <a:defRPr sz="2400">
                <a:solidFill>
                  <a:schemeClr val="accent6">
                    <a:lumMod val="50000"/>
                  </a:schemeClr>
                </a:solidFill>
              </a:defRPr>
            </a:lvl2pPr>
            <a:lvl3pPr>
              <a:defRPr sz="2000">
                <a:solidFill>
                  <a:schemeClr val="accent6">
                    <a:lumMod val="50000"/>
                  </a:schemeClr>
                </a:solidFill>
              </a:defRPr>
            </a:lvl3pPr>
            <a:lvl4pPr>
              <a:defRPr sz="1800">
                <a:solidFill>
                  <a:schemeClr val="accent6">
                    <a:lumMod val="50000"/>
                  </a:schemeClr>
                </a:solidFill>
              </a:defRPr>
            </a:lvl4pPr>
            <a:lvl5pPr>
              <a:defRPr sz="1800">
                <a:solidFill>
                  <a:schemeClr val="accent6">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0A324B-3694-4FBB-AB54-2BDC58D26E92}"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C686B-E6B8-4D65-85AD-E5A0A441267D}"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3673" r="27076"/>
          <a:stretch/>
        </p:blipFill>
        <p:spPr>
          <a:xfrm>
            <a:off x="-483857" y="-457200"/>
            <a:ext cx="3033917" cy="7865053"/>
          </a:xfrm>
          <a:prstGeom prst="rect">
            <a:avLst/>
          </a:prstGeom>
          <a:effectLst>
            <a:softEdge rad="635000"/>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5562600"/>
            <a:ext cx="1489595"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152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235200" y="1535113"/>
            <a:ext cx="4777317" cy="63976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5200" y="2174875"/>
            <a:ext cx="4777317" cy="3951288"/>
          </a:xfrm>
        </p:spPr>
        <p:txBody>
          <a:bodyPr/>
          <a:lstStyle>
            <a:lvl1pPr>
              <a:defRPr sz="2400">
                <a:solidFill>
                  <a:schemeClr val="accent6">
                    <a:lumMod val="50000"/>
                  </a:schemeClr>
                </a:solidFill>
              </a:defRPr>
            </a:lvl1pPr>
            <a:lvl2pPr>
              <a:defRPr sz="2000">
                <a:solidFill>
                  <a:schemeClr val="accent6">
                    <a:lumMod val="50000"/>
                  </a:schemeClr>
                </a:solidFill>
              </a:defRPr>
            </a:lvl2pPr>
            <a:lvl3pPr>
              <a:defRPr sz="1800">
                <a:solidFill>
                  <a:schemeClr val="accent6">
                    <a:lumMod val="50000"/>
                  </a:schemeClr>
                </a:solidFill>
              </a:defRPr>
            </a:lvl3pPr>
            <a:lvl4pPr>
              <a:defRPr sz="1600">
                <a:solidFill>
                  <a:schemeClr val="accent6">
                    <a:lumMod val="50000"/>
                  </a:schemeClr>
                </a:solidFill>
              </a:defRPr>
            </a:lvl4pPr>
            <a:lvl5pPr>
              <a:defRPr sz="1600">
                <a:solidFill>
                  <a:schemeClr val="accent6">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0" y="1535113"/>
            <a:ext cx="4165600" cy="639762"/>
          </a:xfrm>
        </p:spPr>
        <p:txBody>
          <a:bodyPr anchor="b"/>
          <a:lstStyle>
            <a:lvl1pPr marL="0" indent="0">
              <a:buNone/>
              <a:defRPr sz="2400" b="1">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315200" y="2174875"/>
            <a:ext cx="4267200" cy="3951288"/>
          </a:xfrm>
        </p:spPr>
        <p:txBody>
          <a:bodyPr/>
          <a:lstStyle>
            <a:lvl1pPr>
              <a:defRPr sz="2400">
                <a:solidFill>
                  <a:schemeClr val="accent6">
                    <a:lumMod val="50000"/>
                  </a:schemeClr>
                </a:solidFill>
              </a:defRPr>
            </a:lvl1pPr>
            <a:lvl2pPr>
              <a:defRPr sz="2000">
                <a:solidFill>
                  <a:schemeClr val="accent6">
                    <a:lumMod val="50000"/>
                  </a:schemeClr>
                </a:solidFill>
              </a:defRPr>
            </a:lvl2pPr>
            <a:lvl3pPr>
              <a:defRPr sz="1800">
                <a:solidFill>
                  <a:schemeClr val="accent6">
                    <a:lumMod val="50000"/>
                  </a:schemeClr>
                </a:solidFill>
              </a:defRPr>
            </a:lvl3pPr>
            <a:lvl4pPr>
              <a:defRPr sz="1600">
                <a:solidFill>
                  <a:schemeClr val="accent6">
                    <a:lumMod val="50000"/>
                  </a:schemeClr>
                </a:solidFill>
              </a:defRPr>
            </a:lvl4pPr>
            <a:lvl5pPr>
              <a:defRPr sz="1600">
                <a:solidFill>
                  <a:schemeClr val="accent6">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0A324B-3694-4FBB-AB54-2BDC58D26E92}"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C686B-E6B8-4D65-85AD-E5A0A441267D}"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3673" r="27076"/>
          <a:stretch/>
        </p:blipFill>
        <p:spPr>
          <a:xfrm>
            <a:off x="-483857" y="-457200"/>
            <a:ext cx="3033917" cy="7865053"/>
          </a:xfrm>
          <a:prstGeom prst="rect">
            <a:avLst/>
          </a:prstGeom>
          <a:effectLst>
            <a:softEdge rad="635000"/>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5562600"/>
            <a:ext cx="1489595"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117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35200" y="274638"/>
            <a:ext cx="9347200" cy="1143000"/>
          </a:xfrm>
        </p:spPr>
        <p:txBody>
          <a:bodyPr/>
          <a:lstStyle>
            <a:lvl1pPr>
              <a:defRPr>
                <a:solidFill>
                  <a:schemeClr val="accent5">
                    <a:lumMod val="75000"/>
                  </a:schemeClr>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0A324B-3694-4FBB-AB54-2BDC58D26E92}"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C686B-E6B8-4D65-85AD-E5A0A441267D}"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3673" r="27076"/>
          <a:stretch/>
        </p:blipFill>
        <p:spPr>
          <a:xfrm>
            <a:off x="-483857" y="-457200"/>
            <a:ext cx="3033917" cy="7865053"/>
          </a:xfrm>
          <a:prstGeom prst="rect">
            <a:avLst/>
          </a:prstGeom>
          <a:effectLst>
            <a:softEdge rad="635000"/>
          </a:effec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5562600"/>
            <a:ext cx="1489595"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606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324B-3694-4FBB-AB54-2BDC58D26E92}"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C686B-E6B8-4D65-85AD-E5A0A441267D}" type="slidenum">
              <a:rPr lang="en-US" smtClean="0"/>
              <a:t>‹#›</a:t>
            </a:fld>
            <a:endParaRPr lang="en-US"/>
          </a:p>
        </p:txBody>
      </p:sp>
    </p:spTree>
    <p:extLst>
      <p:ext uri="{BB962C8B-B14F-4D97-AF65-F5344CB8AC3E}">
        <p14:creationId xmlns:p14="http://schemas.microsoft.com/office/powerpoint/2010/main" val="166633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6800" y="273051"/>
            <a:ext cx="9245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0A324B-3694-4FBB-AB54-2BDC58D26E92}"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C686B-E6B8-4D65-85AD-E5A0A441267D}"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3673" r="27076"/>
          <a:stretch/>
        </p:blipFill>
        <p:spPr>
          <a:xfrm>
            <a:off x="-483857" y="-457200"/>
            <a:ext cx="3033917" cy="7865053"/>
          </a:xfrm>
          <a:prstGeom prst="rect">
            <a:avLst/>
          </a:prstGeom>
          <a:effectLst>
            <a:softEdge rad="635000"/>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5562600"/>
            <a:ext cx="1489595"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9498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accent5">
                    <a:lumMod val="7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0A324B-3694-4FBB-AB54-2BDC58D26E92}"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C686B-E6B8-4D65-85AD-E5A0A441267D}"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3673" r="27076"/>
          <a:stretch/>
        </p:blipFill>
        <p:spPr>
          <a:xfrm>
            <a:off x="-483857" y="-457200"/>
            <a:ext cx="3033917" cy="7865053"/>
          </a:xfrm>
          <a:prstGeom prst="rect">
            <a:avLst/>
          </a:prstGeom>
          <a:effectLst>
            <a:softEdge rad="635000"/>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 y="5562600"/>
            <a:ext cx="1489595"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587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6">
                <a:lumMod val="75000"/>
                <a:alpha val="68000"/>
              </a:schemeClr>
            </a:gs>
            <a:gs pos="45000">
              <a:schemeClr val="accent6">
                <a:lumMod val="40000"/>
                <a:lumOff val="60000"/>
                <a:alpha val="92000"/>
              </a:schemeClr>
            </a:gs>
            <a:gs pos="0">
              <a:schemeClr val="accent6">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A324B-3694-4FBB-AB54-2BDC58D26E92}" type="datetimeFigureOut">
              <a:rPr lang="en-US" smtClean="0"/>
              <a:t>4/12/2023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C686B-E6B8-4D65-85AD-E5A0A441267D}" type="slidenum">
              <a:rPr lang="en-US" smtClean="0"/>
              <a:t>‹#›</a:t>
            </a:fld>
            <a:endParaRPr lang="en-US"/>
          </a:p>
        </p:txBody>
      </p:sp>
    </p:spTree>
    <p:extLst>
      <p:ext uri="{BB962C8B-B14F-4D97-AF65-F5344CB8AC3E}">
        <p14:creationId xmlns:p14="http://schemas.microsoft.com/office/powerpoint/2010/main" val="3057830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fws.gov/midwest/endangered/" TargetMode="External"/><Relationship Id="rId2" Type="http://schemas.openxmlformats.org/officeDocument/2006/relationships/hyperlink" Target="http://mnfi.anr.msu.edu/" TargetMode="External"/><Relationship Id="rId1" Type="http://schemas.openxmlformats.org/officeDocument/2006/relationships/slideLayout" Target="../slideLayouts/slideLayout2.xml"/><Relationship Id="rId6" Type="http://schemas.openxmlformats.org/officeDocument/2006/relationships/hyperlink" Target="http://www.michigan.gov/nongamewildlife" TargetMode="External"/><Relationship Id="rId5" Type="http://schemas.openxmlformats.org/officeDocument/2006/relationships/hyperlink" Target="http://www.iucnredlist.org/" TargetMode="External"/><Relationship Id="rId4" Type="http://schemas.openxmlformats.org/officeDocument/2006/relationships/hyperlink" Target="http://www.michigan.gov/dnrwildlifeactionpla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91001"/>
            <a:ext cx="8365067" cy="990601"/>
          </a:xfrm>
        </p:spPr>
        <p:txBody>
          <a:bodyPr>
            <a:noAutofit/>
          </a:bodyPr>
          <a:lstStyle/>
          <a:p>
            <a:r>
              <a:rPr lang="en-US" sz="3600" dirty="0"/>
              <a:t>Rare Species and Biodiversity Conservation in Michigan</a:t>
            </a:r>
          </a:p>
        </p:txBody>
      </p:sp>
      <p:sp>
        <p:nvSpPr>
          <p:cNvPr id="3" name="Subtitle 2"/>
          <p:cNvSpPr>
            <a:spLocks noGrp="1"/>
          </p:cNvSpPr>
          <p:nvPr>
            <p:ph type="subTitle" idx="1"/>
          </p:nvPr>
        </p:nvSpPr>
        <p:spPr>
          <a:xfrm>
            <a:off x="1524000" y="5333999"/>
            <a:ext cx="4572000" cy="990601"/>
          </a:xfrm>
        </p:spPr>
        <p:txBody>
          <a:bodyPr>
            <a:normAutofit/>
          </a:bodyPr>
          <a:lstStyle/>
          <a:p>
            <a:r>
              <a:rPr lang="en-US" sz="2400" dirty="0"/>
              <a:t>Brenda Haskill</a:t>
            </a:r>
          </a:p>
          <a:p>
            <a:r>
              <a:rPr lang="en-US" sz="2400" dirty="0"/>
              <a:t>MDNR Forest Resources </a:t>
            </a:r>
            <a:r>
              <a:rPr lang="en-US" sz="2400" dirty="0" err="1"/>
              <a:t>Divison</a:t>
            </a:r>
            <a:endParaRPr lang="en-US" sz="2400" dirty="0"/>
          </a:p>
        </p:txBody>
      </p:sp>
    </p:spTree>
    <p:extLst>
      <p:ext uri="{BB962C8B-B14F-4D97-AF65-F5344CB8AC3E}">
        <p14:creationId xmlns:p14="http://schemas.microsoft.com/office/powerpoint/2010/main" val="4106186942"/>
      </p:ext>
    </p:extLst>
  </p:cSld>
  <p:clrMapOvr>
    <a:masterClrMapping/>
  </p:clrMapOvr>
  <mc:AlternateContent xmlns:mc="http://schemas.openxmlformats.org/markup-compatibility/2006" xmlns:p14="http://schemas.microsoft.com/office/powerpoint/2010/main">
    <mc:Choice Requires="p14">
      <p:transition spd="slow" p14:dur="2000" advTm="81098"/>
    </mc:Choice>
    <mc:Fallback xmlns="">
      <p:transition spd="slow" advTm="810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FD7D-B931-4F94-B202-C09AB831D3E8}"/>
              </a:ext>
            </a:extLst>
          </p:cNvPr>
          <p:cNvSpPr>
            <a:spLocks noGrp="1"/>
          </p:cNvSpPr>
          <p:nvPr>
            <p:ph type="title"/>
          </p:nvPr>
        </p:nvSpPr>
        <p:spPr/>
        <p:txBody>
          <a:bodyPr>
            <a:normAutofit/>
          </a:bodyPr>
          <a:lstStyle/>
          <a:p>
            <a:pPr>
              <a:defRPr/>
            </a:pPr>
            <a:r>
              <a:rPr lang="en-US" dirty="0"/>
              <a:t>Bat Habitat Conservation Plan</a:t>
            </a:r>
          </a:p>
        </p:txBody>
      </p:sp>
      <p:sp>
        <p:nvSpPr>
          <p:cNvPr id="26627" name="Content Placeholder 2">
            <a:extLst>
              <a:ext uri="{FF2B5EF4-FFF2-40B4-BE49-F238E27FC236}">
                <a16:creationId xmlns:a16="http://schemas.microsoft.com/office/drawing/2014/main" id="{CAAADC5B-3765-42C1-8434-85F7315830C2}"/>
              </a:ext>
            </a:extLst>
          </p:cNvPr>
          <p:cNvSpPr>
            <a:spLocks noGrp="1"/>
          </p:cNvSpPr>
          <p:nvPr>
            <p:ph idx="1"/>
          </p:nvPr>
        </p:nvSpPr>
        <p:spPr>
          <a:xfrm>
            <a:off x="3429000" y="1600201"/>
            <a:ext cx="7086600" cy="4708525"/>
          </a:xfrm>
        </p:spPr>
        <p:txBody>
          <a:bodyPr/>
          <a:lstStyle/>
          <a:p>
            <a:r>
              <a:rPr lang="en-US" altLang="en-US" dirty="0"/>
              <a:t>Indiana Bat, Northern Long-eared Bat, Little Brown Bat, and Tricolored Bat</a:t>
            </a:r>
          </a:p>
          <a:p>
            <a:r>
              <a:rPr lang="en-US" altLang="en-US" dirty="0"/>
              <a:t>Incidental take permit</a:t>
            </a:r>
          </a:p>
          <a:p>
            <a:pPr lvl="1"/>
            <a:r>
              <a:rPr lang="en-US" altLang="en-US" dirty="0"/>
              <a:t>Provide for covered activities including forestry and prescribed burns</a:t>
            </a:r>
          </a:p>
          <a:p>
            <a:pPr lvl="1"/>
            <a:r>
              <a:rPr lang="en-US" altLang="en-US" dirty="0"/>
              <a:t>Non-Federal Landowner Enrollment</a:t>
            </a:r>
          </a:p>
          <a:p>
            <a:r>
              <a:rPr lang="en-US" altLang="en-US" dirty="0"/>
              <a:t>MI, MN, WI DNRs</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12341"/>
    </mc:Choice>
    <mc:Fallback xmlns="">
      <p:transition spd="slow" advTm="3123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C769E37-B885-4A27-BA74-D6CE88A58343}"/>
              </a:ext>
            </a:extLst>
          </p:cNvPr>
          <p:cNvSpPr>
            <a:spLocks noGrp="1"/>
          </p:cNvSpPr>
          <p:nvPr>
            <p:ph type="title"/>
          </p:nvPr>
        </p:nvSpPr>
        <p:spPr/>
        <p:txBody>
          <a:bodyPr>
            <a:normAutofit/>
          </a:bodyPr>
          <a:lstStyle/>
          <a:p>
            <a:pPr>
              <a:defRPr/>
            </a:pPr>
            <a:r>
              <a:rPr lang="en-US"/>
              <a:t>State Endangered Species Law</a:t>
            </a:r>
          </a:p>
        </p:txBody>
      </p:sp>
      <p:sp>
        <p:nvSpPr>
          <p:cNvPr id="28675" name="Content Placeholder 2">
            <a:extLst>
              <a:ext uri="{FF2B5EF4-FFF2-40B4-BE49-F238E27FC236}">
                <a16:creationId xmlns:a16="http://schemas.microsoft.com/office/drawing/2014/main" id="{4E054FF8-981F-45BD-9D57-F0C7E3ED68E0}"/>
              </a:ext>
            </a:extLst>
          </p:cNvPr>
          <p:cNvSpPr>
            <a:spLocks noGrp="1"/>
          </p:cNvSpPr>
          <p:nvPr>
            <p:ph idx="1"/>
          </p:nvPr>
        </p:nvSpPr>
        <p:spPr/>
        <p:txBody>
          <a:bodyPr/>
          <a:lstStyle/>
          <a:p>
            <a:r>
              <a:rPr lang="en-US" altLang="en-US" dirty="0"/>
              <a:t>Part 365 of NREPA, Act 451 of 1994</a:t>
            </a:r>
          </a:p>
          <a:p>
            <a:pPr lvl="1"/>
            <a:r>
              <a:rPr lang="en-US" altLang="en-US" dirty="0"/>
              <a:t>Definitions</a:t>
            </a:r>
          </a:p>
          <a:p>
            <a:pPr lvl="1"/>
            <a:r>
              <a:rPr lang="en-US" altLang="en-US" dirty="0"/>
              <a:t>Duties</a:t>
            </a:r>
          </a:p>
          <a:p>
            <a:pPr lvl="1"/>
            <a:r>
              <a:rPr lang="en-US" altLang="en-US" dirty="0"/>
              <a:t>Investigations</a:t>
            </a:r>
          </a:p>
          <a:p>
            <a:pPr lvl="1"/>
            <a:r>
              <a:rPr lang="en-US" altLang="en-US" dirty="0"/>
              <a:t>Programs, cooperative agreements</a:t>
            </a:r>
          </a:p>
          <a:p>
            <a:pPr lvl="1"/>
            <a:r>
              <a:rPr lang="en-US" altLang="en-US" dirty="0"/>
              <a:t>Prohibitions and exemptions</a:t>
            </a:r>
          </a:p>
          <a:p>
            <a:pPr lvl="1"/>
            <a:r>
              <a:rPr lang="en-US" altLang="en-US" dirty="0"/>
              <a:t>Enforcement</a:t>
            </a:r>
          </a:p>
          <a:p>
            <a:pPr lvl="1"/>
            <a:r>
              <a:rPr lang="en-US" altLang="en-US" dirty="0"/>
              <a:t>Violations</a:t>
            </a:r>
          </a:p>
        </p:txBody>
      </p:sp>
    </p:spTree>
  </p:cSld>
  <p:clrMapOvr>
    <a:masterClrMapping/>
  </p:clrMapOvr>
  <mc:AlternateContent xmlns:mc="http://schemas.openxmlformats.org/markup-compatibility/2006" xmlns:p14="http://schemas.microsoft.com/office/powerpoint/2010/main">
    <mc:Choice Requires="p14">
      <p:transition spd="slow" p14:dur="2000" advTm="35377"/>
    </mc:Choice>
    <mc:Fallback xmlns="">
      <p:transition spd="slow" advTm="3537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6F9B4135-1FEB-42CA-A1CF-AFF78BC8F53C}"/>
              </a:ext>
            </a:extLst>
          </p:cNvPr>
          <p:cNvSpPr>
            <a:spLocks noGrp="1" noRot="1" noChangeArrowheads="1"/>
          </p:cNvSpPr>
          <p:nvPr>
            <p:ph type="title"/>
          </p:nvPr>
        </p:nvSpPr>
        <p:spPr>
          <a:xfrm>
            <a:off x="2514600" y="274638"/>
            <a:ext cx="7924800" cy="1143000"/>
          </a:xfrm>
        </p:spPr>
        <p:txBody>
          <a:bodyPr>
            <a:noAutofit/>
          </a:bodyPr>
          <a:lstStyle/>
          <a:p>
            <a:pPr>
              <a:defRPr/>
            </a:pPr>
            <a:r>
              <a:rPr lang="en-US" sz="3600" dirty="0"/>
              <a:t>Michigan Endangered Species Law </a:t>
            </a:r>
            <a:br>
              <a:rPr lang="en-US" sz="3600" dirty="0"/>
            </a:br>
            <a:r>
              <a:rPr lang="en-US" sz="3600" dirty="0"/>
              <a:t>Part 365 of PA 451 of 1994</a:t>
            </a:r>
          </a:p>
        </p:txBody>
      </p:sp>
      <p:sp>
        <p:nvSpPr>
          <p:cNvPr id="30723" name="Rectangle 7">
            <a:extLst>
              <a:ext uri="{FF2B5EF4-FFF2-40B4-BE49-F238E27FC236}">
                <a16:creationId xmlns:a16="http://schemas.microsoft.com/office/drawing/2014/main" id="{D01F56E9-DE3F-44D6-A539-BABF4D605582}"/>
              </a:ext>
            </a:extLst>
          </p:cNvPr>
          <p:cNvSpPr>
            <a:spLocks noGrp="1"/>
          </p:cNvSpPr>
          <p:nvPr>
            <p:ph idx="1"/>
          </p:nvPr>
        </p:nvSpPr>
        <p:spPr>
          <a:xfrm>
            <a:off x="3124200" y="1600201"/>
            <a:ext cx="7086600" cy="4525963"/>
          </a:xfrm>
        </p:spPr>
        <p:txBody>
          <a:bodyPr/>
          <a:lstStyle/>
          <a:p>
            <a:r>
              <a:rPr lang="en-US" altLang="en-US" dirty="0"/>
              <a:t>Prohibits harm to species listed as threatened or endangered on public or private land</a:t>
            </a:r>
          </a:p>
          <a:p>
            <a:r>
              <a:rPr lang="en-US" altLang="en-US" dirty="0"/>
              <a:t>Includes animals and plants</a:t>
            </a:r>
          </a:p>
          <a:p>
            <a:r>
              <a:rPr lang="en-US" altLang="en-US" dirty="0"/>
              <a:t>Permits may be issued to alleviate damage to property or to protect human health or for scientific purposes</a:t>
            </a:r>
          </a:p>
          <a:p>
            <a:endParaRPr lang="en-US" altLang="en-US" dirty="0">
              <a:solidFill>
                <a:srgbClr val="FFFF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2435"/>
    </mc:Choice>
    <mc:Fallback xmlns="">
      <p:transition spd="slow" advTm="4243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D051-D7C7-46A2-A709-E9545D141E22}"/>
              </a:ext>
            </a:extLst>
          </p:cNvPr>
          <p:cNvSpPr>
            <a:spLocks noGrp="1"/>
          </p:cNvSpPr>
          <p:nvPr>
            <p:ph type="title"/>
          </p:nvPr>
        </p:nvSpPr>
        <p:spPr/>
        <p:txBody>
          <a:bodyPr/>
          <a:lstStyle/>
          <a:p>
            <a:pPr>
              <a:defRPr/>
            </a:pPr>
            <a:r>
              <a:rPr lang="en-US" dirty="0"/>
              <a:t>Examples of “Take”</a:t>
            </a:r>
          </a:p>
        </p:txBody>
      </p:sp>
      <p:sp>
        <p:nvSpPr>
          <p:cNvPr id="3" name="Content Placeholder 2">
            <a:extLst>
              <a:ext uri="{FF2B5EF4-FFF2-40B4-BE49-F238E27FC236}">
                <a16:creationId xmlns:a16="http://schemas.microsoft.com/office/drawing/2014/main" id="{A80813E8-F1BE-4E46-B490-2F997484E0A6}"/>
              </a:ext>
            </a:extLst>
          </p:cNvPr>
          <p:cNvSpPr>
            <a:spLocks noGrp="1"/>
          </p:cNvSpPr>
          <p:nvPr>
            <p:ph idx="1"/>
          </p:nvPr>
        </p:nvSpPr>
        <p:spPr/>
        <p:txBody>
          <a:bodyPr/>
          <a:lstStyle/>
          <a:p>
            <a:pPr marL="594360" indent="-457200">
              <a:buClr>
                <a:schemeClr val="tx1">
                  <a:shade val="95000"/>
                </a:schemeClr>
              </a:buClr>
              <a:defRPr/>
            </a:pPr>
            <a:r>
              <a:rPr lang="en-US" dirty="0"/>
              <a:t>State listed species</a:t>
            </a:r>
          </a:p>
          <a:p>
            <a:pPr marL="1042416" lvl="1" indent="-457200">
              <a:defRPr/>
            </a:pPr>
            <a:r>
              <a:rPr lang="en-US" dirty="0"/>
              <a:t>Cutting down a tree with an active nest of a listed bird species</a:t>
            </a:r>
          </a:p>
          <a:p>
            <a:pPr marL="1042416" lvl="1" indent="-457200">
              <a:defRPr/>
            </a:pPr>
            <a:r>
              <a:rPr lang="en-US" dirty="0"/>
              <a:t>Heavy equipment crushing a listed turtle</a:t>
            </a:r>
          </a:p>
          <a:p>
            <a:pPr marL="1042416" lvl="1" indent="-457200">
              <a:defRPr/>
            </a:pPr>
            <a:r>
              <a:rPr lang="en-US" dirty="0"/>
              <a:t>Collecting seeds of listed plant species</a:t>
            </a:r>
          </a:p>
          <a:p>
            <a:pPr marL="1042416" lvl="1" indent="-457200">
              <a:defRPr/>
            </a:pPr>
            <a:r>
              <a:rPr lang="en-US" dirty="0"/>
              <a:t>Applying herbicide to listed plant</a:t>
            </a:r>
          </a:p>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8828"/>
    </mc:Choice>
    <mc:Fallback xmlns="">
      <p:transition spd="slow" advTm="1882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4FA0AEC-A788-4C53-8AD8-80099BC323D8}"/>
              </a:ext>
            </a:extLst>
          </p:cNvPr>
          <p:cNvSpPr>
            <a:spLocks noGrp="1"/>
          </p:cNvSpPr>
          <p:nvPr>
            <p:ph type="title"/>
          </p:nvPr>
        </p:nvSpPr>
        <p:spPr/>
        <p:txBody>
          <a:bodyPr/>
          <a:lstStyle/>
          <a:p>
            <a:pPr>
              <a:defRPr/>
            </a:pPr>
            <a:r>
              <a:rPr lang="en-US" dirty="0"/>
              <a:t>Species of Special Concern</a:t>
            </a:r>
          </a:p>
        </p:txBody>
      </p:sp>
      <p:sp>
        <p:nvSpPr>
          <p:cNvPr id="40963" name="Content Placeholder 2">
            <a:extLst>
              <a:ext uri="{FF2B5EF4-FFF2-40B4-BE49-F238E27FC236}">
                <a16:creationId xmlns:a16="http://schemas.microsoft.com/office/drawing/2014/main" id="{15793ED8-644B-440F-A337-0862B4ED3938}"/>
              </a:ext>
            </a:extLst>
          </p:cNvPr>
          <p:cNvSpPr>
            <a:spLocks noGrp="1"/>
          </p:cNvSpPr>
          <p:nvPr>
            <p:ph idx="1"/>
          </p:nvPr>
        </p:nvSpPr>
        <p:spPr/>
        <p:txBody>
          <a:bodyPr/>
          <a:lstStyle/>
          <a:p>
            <a:r>
              <a:rPr lang="en-US" altLang="en-US" dirty="0"/>
              <a:t>Goal: track and manage to avoid future endangerment</a:t>
            </a:r>
          </a:p>
          <a:p>
            <a:r>
              <a:rPr lang="en-US" altLang="en-US" dirty="0"/>
              <a:t>When and where possible treat with similar management consideration as listed species</a:t>
            </a:r>
          </a:p>
          <a:p>
            <a:r>
              <a:rPr lang="en-US" altLang="en-US" dirty="0"/>
              <a:t>However, no protection under Part 365</a:t>
            </a:r>
          </a:p>
        </p:txBody>
      </p:sp>
    </p:spTree>
  </p:cSld>
  <p:clrMapOvr>
    <a:masterClrMapping/>
  </p:clrMapOvr>
  <mc:AlternateContent xmlns:mc="http://schemas.openxmlformats.org/markup-compatibility/2006" xmlns:p14="http://schemas.microsoft.com/office/powerpoint/2010/main">
    <mc:Choice Requires="p14">
      <p:transition spd="slow" p14:dur="2000" advTm="57443"/>
    </mc:Choice>
    <mc:Fallback xmlns="">
      <p:transition spd="slow" advTm="574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DAA0-BF16-4A8E-B9DA-1D202B5CDFFB}"/>
              </a:ext>
            </a:extLst>
          </p:cNvPr>
          <p:cNvSpPr>
            <a:spLocks noGrp="1"/>
          </p:cNvSpPr>
          <p:nvPr>
            <p:ph type="title"/>
          </p:nvPr>
        </p:nvSpPr>
        <p:spPr>
          <a:xfrm>
            <a:off x="3124200" y="274638"/>
            <a:ext cx="7086600" cy="1782762"/>
          </a:xfrm>
        </p:spPr>
        <p:txBody>
          <a:bodyPr>
            <a:noAutofit/>
          </a:bodyPr>
          <a:lstStyle/>
          <a:p>
            <a:pPr>
              <a:defRPr/>
            </a:pPr>
            <a:r>
              <a:rPr lang="en-US" sz="3600" dirty="0"/>
              <a:t>Christmas Greens and Wildflower Protection Law Public Act 182 (1962)</a:t>
            </a:r>
          </a:p>
        </p:txBody>
      </p:sp>
      <p:sp>
        <p:nvSpPr>
          <p:cNvPr id="3" name="Subtitle 2">
            <a:extLst>
              <a:ext uri="{FF2B5EF4-FFF2-40B4-BE49-F238E27FC236}">
                <a16:creationId xmlns:a16="http://schemas.microsoft.com/office/drawing/2014/main" id="{1DE17C62-D7EB-4E30-A48A-EBB147F8EC0A}"/>
              </a:ext>
            </a:extLst>
          </p:cNvPr>
          <p:cNvSpPr>
            <a:spLocks noGrp="1"/>
          </p:cNvSpPr>
          <p:nvPr>
            <p:ph idx="1"/>
          </p:nvPr>
        </p:nvSpPr>
        <p:spPr>
          <a:xfrm>
            <a:off x="3124200" y="2133600"/>
            <a:ext cx="7086600" cy="4724400"/>
          </a:xfrm>
        </p:spPr>
        <p:txBody>
          <a:bodyPr>
            <a:normAutofit fontScale="85000" lnSpcReduction="10000"/>
          </a:bodyPr>
          <a:lstStyle/>
          <a:p>
            <a:pPr marL="594360" indent="-457200">
              <a:buClr>
                <a:schemeClr val="tx1">
                  <a:shade val="95000"/>
                </a:schemeClr>
              </a:buClr>
              <a:defRPr/>
            </a:pPr>
            <a:r>
              <a:rPr lang="en-US" dirty="0"/>
              <a:t>Protects attractive plants from collectors and commercial exploitation, to prevent these plants from becoming rare</a:t>
            </a:r>
          </a:p>
          <a:p>
            <a:pPr marL="594360" indent="-457200">
              <a:buClr>
                <a:schemeClr val="tx1">
                  <a:shade val="95000"/>
                </a:schemeClr>
              </a:buClr>
              <a:defRPr/>
            </a:pPr>
            <a:r>
              <a:rPr lang="en-US" dirty="0"/>
              <a:t>Prohibits collection of plants on list on someone's land without their permission</a:t>
            </a:r>
          </a:p>
          <a:p>
            <a:pPr marL="594360" indent="-457200">
              <a:buClr>
                <a:schemeClr val="tx1">
                  <a:shade val="95000"/>
                </a:schemeClr>
              </a:buClr>
              <a:defRPr/>
            </a:pPr>
            <a:r>
              <a:rPr lang="en-US" dirty="0"/>
              <a:t>If these plants occur on your land, you may do as you wish with them, except if they are also threatened or endangered</a:t>
            </a:r>
          </a:p>
          <a:p>
            <a:pPr marL="594360" indent="-457200">
              <a:buClr>
                <a:schemeClr val="tx1">
                  <a:shade val="95000"/>
                </a:schemeClr>
              </a:buClr>
              <a:defRPr/>
            </a:pPr>
            <a:r>
              <a:rPr lang="en-US" dirty="0"/>
              <a:t>Species include trilliums, holly, bittersweet, etc.</a:t>
            </a:r>
          </a:p>
          <a:p>
            <a:pPr marL="594360" indent="-457200">
              <a:buClr>
                <a:schemeClr val="tx1">
                  <a:shade val="95000"/>
                </a:schemeClr>
              </a:buCl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21509"/>
    </mc:Choice>
    <mc:Fallback xmlns="">
      <p:transition spd="slow" advTm="1215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359F-6982-4272-B665-520AAA84BB4D}"/>
              </a:ext>
            </a:extLst>
          </p:cNvPr>
          <p:cNvSpPr>
            <a:spLocks noGrp="1"/>
          </p:cNvSpPr>
          <p:nvPr>
            <p:ph type="title"/>
          </p:nvPr>
        </p:nvSpPr>
        <p:spPr/>
        <p:txBody>
          <a:bodyPr/>
          <a:lstStyle/>
          <a:p>
            <a:pPr>
              <a:defRPr/>
            </a:pPr>
            <a:r>
              <a:rPr lang="en-US" dirty="0"/>
              <a:t>Michigan Ginseng Act </a:t>
            </a:r>
          </a:p>
        </p:txBody>
      </p:sp>
      <p:sp>
        <p:nvSpPr>
          <p:cNvPr id="45059" name="Content Placeholder 5">
            <a:extLst>
              <a:ext uri="{FF2B5EF4-FFF2-40B4-BE49-F238E27FC236}">
                <a16:creationId xmlns:a16="http://schemas.microsoft.com/office/drawing/2014/main" id="{E206EA93-AB1D-43CE-B874-524535007343}"/>
              </a:ext>
            </a:extLst>
          </p:cNvPr>
          <p:cNvSpPr>
            <a:spLocks noGrp="1"/>
          </p:cNvSpPr>
          <p:nvPr>
            <p:ph idx="1"/>
          </p:nvPr>
        </p:nvSpPr>
        <p:spPr>
          <a:xfrm>
            <a:off x="3048000" y="1447801"/>
            <a:ext cx="7162800" cy="4708525"/>
          </a:xfrm>
        </p:spPr>
        <p:txBody>
          <a:bodyPr>
            <a:normAutofit/>
          </a:bodyPr>
          <a:lstStyle/>
          <a:p>
            <a:pPr eaLnBrk="1" hangingPunct="1"/>
            <a:r>
              <a:rPr lang="en-US" altLang="en-US" dirty="0"/>
              <a:t>Passed in 1994 to regulate the harvest, sale, and distribution of American Ginseng in Michigan</a:t>
            </a:r>
          </a:p>
          <a:p>
            <a:pPr eaLnBrk="1" hangingPunct="1"/>
            <a:r>
              <a:rPr lang="en-US" altLang="en-US" dirty="0"/>
              <a:t>This act covers both cultivated and wild ginseng</a:t>
            </a:r>
          </a:p>
          <a:p>
            <a:pPr eaLnBrk="1" hangingPunct="1"/>
            <a:r>
              <a:rPr lang="en-US" altLang="en-US" dirty="0"/>
              <a:t>Unlawful to take ginseng from the wild without a permit from the DNR</a:t>
            </a:r>
          </a:p>
          <a:p>
            <a:pPr marL="0" indent="0">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91022"/>
    </mc:Choice>
    <mc:Fallback xmlns="">
      <p:transition spd="slow" advTm="910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7C22-3B6C-4D48-85C4-972006DB0CCF}"/>
              </a:ext>
            </a:extLst>
          </p:cNvPr>
          <p:cNvSpPr>
            <a:spLocks noGrp="1"/>
          </p:cNvSpPr>
          <p:nvPr>
            <p:ph type="title"/>
          </p:nvPr>
        </p:nvSpPr>
        <p:spPr/>
        <p:txBody>
          <a:bodyPr>
            <a:normAutofit fontScale="90000"/>
          </a:bodyPr>
          <a:lstStyle/>
          <a:p>
            <a:pPr>
              <a:defRPr/>
            </a:pPr>
            <a:r>
              <a:rPr lang="en-US" dirty="0"/>
              <a:t>Director’s Order on Take of Reptiles and Amphibians</a:t>
            </a:r>
          </a:p>
        </p:txBody>
      </p:sp>
      <p:sp>
        <p:nvSpPr>
          <p:cNvPr id="47107" name="Content Placeholder 2">
            <a:extLst>
              <a:ext uri="{FF2B5EF4-FFF2-40B4-BE49-F238E27FC236}">
                <a16:creationId xmlns:a16="http://schemas.microsoft.com/office/drawing/2014/main" id="{10571F20-4EA0-4AB0-90FB-C0AF7D729AFB}"/>
              </a:ext>
            </a:extLst>
          </p:cNvPr>
          <p:cNvSpPr>
            <a:spLocks noGrp="1"/>
          </p:cNvSpPr>
          <p:nvPr>
            <p:ph idx="1"/>
          </p:nvPr>
        </p:nvSpPr>
        <p:spPr>
          <a:xfrm>
            <a:off x="3276600" y="1600201"/>
            <a:ext cx="6705600" cy="4708525"/>
          </a:xfrm>
        </p:spPr>
        <p:txBody>
          <a:bodyPr>
            <a:normAutofit fontScale="85000" lnSpcReduction="10000"/>
          </a:bodyPr>
          <a:lstStyle/>
          <a:p>
            <a:r>
              <a:rPr lang="en-US" altLang="en-US" dirty="0"/>
              <a:t>Unlawful to kill, take, trap, possess, buy, sell, offer to buy or sell, barter, or attempt to take, trap, possess or barter any reptile or amphibian from the wild, or the eggs of any reptile or amphibian from the wild, except as provided within this order</a:t>
            </a:r>
          </a:p>
          <a:p>
            <a:r>
              <a:rPr lang="en-US" altLang="en-US" dirty="0"/>
              <a:t>Includes T&amp;E and SC species</a:t>
            </a:r>
          </a:p>
          <a:p>
            <a:r>
              <a:rPr lang="en-US" altLang="en-US" dirty="0"/>
              <a:t>Fishing License required for take of allowed species</a:t>
            </a:r>
          </a:p>
          <a:p>
            <a:r>
              <a:rPr lang="en-US" altLang="en-US" dirty="0"/>
              <a:t>Reptiles and amphibians may not be bought, sold or offered for sale.</a:t>
            </a:r>
          </a:p>
        </p:txBody>
      </p:sp>
    </p:spTree>
  </p:cSld>
  <p:clrMapOvr>
    <a:masterClrMapping/>
  </p:clrMapOvr>
  <mc:AlternateContent xmlns:mc="http://schemas.openxmlformats.org/markup-compatibility/2006" xmlns:p14="http://schemas.microsoft.com/office/powerpoint/2010/main">
    <mc:Choice Requires="p14">
      <p:transition spd="slow" p14:dur="2000" advTm="95899"/>
    </mc:Choice>
    <mc:Fallback xmlns="">
      <p:transition spd="slow" advTm="9589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7706A-9589-47EE-BC61-BF739D68C71C}"/>
              </a:ext>
            </a:extLst>
          </p:cNvPr>
          <p:cNvSpPr>
            <a:spLocks noGrp="1"/>
          </p:cNvSpPr>
          <p:nvPr>
            <p:ph type="title"/>
          </p:nvPr>
        </p:nvSpPr>
        <p:spPr/>
        <p:txBody>
          <a:bodyPr>
            <a:normAutofit fontScale="90000"/>
          </a:bodyPr>
          <a:lstStyle/>
          <a:p>
            <a:pPr>
              <a:defRPr/>
            </a:pPr>
            <a:r>
              <a:rPr lang="en-US"/>
              <a:t>Bald &amp; Golden Eagle </a:t>
            </a:r>
            <a:br>
              <a:rPr lang="en-US"/>
            </a:br>
            <a:r>
              <a:rPr lang="en-US"/>
              <a:t>Protection Act</a:t>
            </a:r>
            <a:endParaRPr lang="en-US" dirty="0"/>
          </a:p>
        </p:txBody>
      </p:sp>
      <p:sp>
        <p:nvSpPr>
          <p:cNvPr id="3" name="Subtitle 2">
            <a:extLst>
              <a:ext uri="{FF2B5EF4-FFF2-40B4-BE49-F238E27FC236}">
                <a16:creationId xmlns:a16="http://schemas.microsoft.com/office/drawing/2014/main" id="{73A7DC39-E071-47BC-BEAE-00AF6E93A34D}"/>
              </a:ext>
            </a:extLst>
          </p:cNvPr>
          <p:cNvSpPr>
            <a:spLocks noGrp="1"/>
          </p:cNvSpPr>
          <p:nvPr>
            <p:ph idx="1"/>
          </p:nvPr>
        </p:nvSpPr>
        <p:spPr>
          <a:xfrm>
            <a:off x="3200400" y="1600201"/>
            <a:ext cx="6934200" cy="4708525"/>
          </a:xfrm>
        </p:spPr>
        <p:txBody>
          <a:bodyPr>
            <a:normAutofit fontScale="85000" lnSpcReduction="20000"/>
          </a:bodyPr>
          <a:lstStyle/>
          <a:p>
            <a:pPr marL="594360" indent="-457200">
              <a:buClr>
                <a:schemeClr val="tx1">
                  <a:shade val="95000"/>
                </a:schemeClr>
              </a:buClr>
              <a:defRPr/>
            </a:pPr>
            <a:r>
              <a:rPr lang="en-US" dirty="0"/>
              <a:t>Federal law enacted in 1940</a:t>
            </a:r>
          </a:p>
          <a:p>
            <a:pPr marL="594360" indent="-457200">
              <a:buClr>
                <a:schemeClr val="tx1">
                  <a:shade val="95000"/>
                </a:schemeClr>
              </a:buClr>
              <a:defRPr/>
            </a:pPr>
            <a:r>
              <a:rPr lang="en-US" dirty="0"/>
              <a:t>Prohibits anyone to "take, possess, sell, purchase, barter, offer to sell, purchase or barter, transport, export or import, at any time or any manner, any bald eagle ... [or any golden eagle], alive or dead, or any part, nest, or egg thereof." </a:t>
            </a:r>
          </a:p>
          <a:p>
            <a:pPr marL="594360" indent="-457200">
              <a:buClr>
                <a:schemeClr val="tx1">
                  <a:shade val="95000"/>
                </a:schemeClr>
              </a:buClr>
              <a:defRPr/>
            </a:pPr>
            <a:r>
              <a:rPr lang="en-US" dirty="0"/>
              <a:t>Also covers impacts from human-induced alterations around nest sites when eagles are not present that interferes with or interrupts normal breeding, feeding, or sheltering habits, and causes injury, death or nest abandonment</a:t>
            </a:r>
          </a:p>
        </p:txBody>
      </p:sp>
    </p:spTree>
  </p:cSld>
  <p:clrMapOvr>
    <a:masterClrMapping/>
  </p:clrMapOvr>
  <mc:AlternateContent xmlns:mc="http://schemas.openxmlformats.org/markup-compatibility/2006" xmlns:p14="http://schemas.microsoft.com/office/powerpoint/2010/main">
    <mc:Choice Requires="p14">
      <p:transition spd="slow" p14:dur="2000" advTm="135496"/>
    </mc:Choice>
    <mc:Fallback xmlns="">
      <p:transition spd="slow" advTm="1354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666999" y="168594"/>
            <a:ext cx="8458200" cy="1143000"/>
          </a:xfrm>
        </p:spPr>
        <p:txBody>
          <a:bodyPr/>
          <a:lstStyle/>
          <a:p>
            <a:r>
              <a:rPr lang="en-US" sz="3100" b="1" u="sng" dirty="0"/>
              <a:t>Michigan’s Rare Species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10695513"/>
              </p:ext>
            </p:extLst>
          </p:nvPr>
        </p:nvGraphicFramePr>
        <p:xfrm>
          <a:off x="3978999" y="1311594"/>
          <a:ext cx="6019799" cy="3708400"/>
        </p:xfrm>
        <a:graphic>
          <a:graphicData uri="http://schemas.openxmlformats.org/drawingml/2006/table">
            <a:tbl>
              <a:tblPr firstRow="1" bandRow="1">
                <a:tableStyleId>{073A0DAA-6AF3-43AB-8588-CEC1D06C72B9}</a:tableStyleId>
              </a:tblPr>
              <a:tblGrid>
                <a:gridCol w="190499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pPr algn="ctr"/>
                      <a:r>
                        <a:rPr lang="en-US" sz="1600" dirty="0"/>
                        <a:t>Endangered</a:t>
                      </a:r>
                    </a:p>
                  </a:txBody>
                  <a:tcPr anchor="b"/>
                </a:tc>
                <a:tc>
                  <a:txBody>
                    <a:bodyPr/>
                    <a:lstStyle/>
                    <a:p>
                      <a:pPr algn="ctr"/>
                      <a:r>
                        <a:rPr lang="en-US" sz="1600" dirty="0"/>
                        <a:t>Threatened</a:t>
                      </a:r>
                    </a:p>
                  </a:txBody>
                  <a:tcPr anchor="b"/>
                </a:tc>
                <a:tc>
                  <a:txBody>
                    <a:bodyPr/>
                    <a:lstStyle/>
                    <a:p>
                      <a:pPr algn="ctr"/>
                      <a:r>
                        <a:rPr lang="en-US" sz="1600" dirty="0"/>
                        <a:t>Extirpated</a:t>
                      </a:r>
                    </a:p>
                  </a:txBody>
                  <a:tcPr anchor="b"/>
                </a:tc>
                <a:extLst>
                  <a:ext uri="{0D108BD9-81ED-4DB2-BD59-A6C34878D82A}">
                    <a16:rowId xmlns:a16="http://schemas.microsoft.com/office/drawing/2014/main" val="10000"/>
                  </a:ext>
                </a:extLst>
              </a:tr>
              <a:tr h="370840">
                <a:tc>
                  <a:txBody>
                    <a:bodyPr/>
                    <a:lstStyle/>
                    <a:p>
                      <a:r>
                        <a:rPr lang="en-US" dirty="0"/>
                        <a:t>Insects (??,000)</a:t>
                      </a:r>
                    </a:p>
                  </a:txBody>
                  <a:tcPr/>
                </a:tc>
                <a:tc>
                  <a:txBody>
                    <a:bodyPr/>
                    <a:lstStyle/>
                    <a:p>
                      <a:pPr algn="ctr"/>
                      <a:r>
                        <a:rPr lang="en-US" dirty="0"/>
                        <a:t>15</a:t>
                      </a:r>
                    </a:p>
                  </a:txBody>
                  <a:tcPr anchor="ctr"/>
                </a:tc>
                <a:tc>
                  <a:txBody>
                    <a:bodyPr/>
                    <a:lstStyle/>
                    <a:p>
                      <a:pPr algn="ctr"/>
                      <a:r>
                        <a:rPr lang="en-US" dirty="0"/>
                        <a:t>15</a:t>
                      </a:r>
                    </a:p>
                  </a:txBody>
                  <a:tcPr anchor="ctr"/>
                </a:tc>
                <a:tc>
                  <a:txBody>
                    <a:bodyPr/>
                    <a:lstStyle/>
                    <a:p>
                      <a:pPr algn="ctr"/>
                      <a:r>
                        <a:rPr lang="en-US" dirty="0"/>
                        <a:t>4</a:t>
                      </a:r>
                    </a:p>
                  </a:txBody>
                  <a:tcPr anchor="ctr"/>
                </a:tc>
                <a:extLst>
                  <a:ext uri="{0D108BD9-81ED-4DB2-BD59-A6C34878D82A}">
                    <a16:rowId xmlns:a16="http://schemas.microsoft.com/office/drawing/2014/main" val="10001"/>
                  </a:ext>
                </a:extLst>
              </a:tr>
              <a:tr h="370840">
                <a:tc>
                  <a:txBody>
                    <a:bodyPr/>
                    <a:lstStyle/>
                    <a:p>
                      <a:r>
                        <a:rPr lang="en-US" dirty="0"/>
                        <a:t>Plants (1,800)</a:t>
                      </a:r>
                    </a:p>
                  </a:txBody>
                  <a:tcPr/>
                </a:tc>
                <a:tc>
                  <a:txBody>
                    <a:bodyPr/>
                    <a:lstStyle/>
                    <a:p>
                      <a:pPr algn="ctr"/>
                      <a:r>
                        <a:rPr lang="en-US" dirty="0"/>
                        <a:t>88</a:t>
                      </a:r>
                    </a:p>
                  </a:txBody>
                  <a:tcPr anchor="ctr"/>
                </a:tc>
                <a:tc>
                  <a:txBody>
                    <a:bodyPr/>
                    <a:lstStyle/>
                    <a:p>
                      <a:pPr algn="ctr"/>
                      <a:r>
                        <a:rPr lang="en-US" dirty="0"/>
                        <a:t>186</a:t>
                      </a:r>
                    </a:p>
                  </a:txBody>
                  <a:tcPr anchor="ctr"/>
                </a:tc>
                <a:tc>
                  <a:txBody>
                    <a:bodyPr/>
                    <a:lstStyle/>
                    <a:p>
                      <a:pPr algn="ctr"/>
                      <a:r>
                        <a:rPr lang="en-US" dirty="0"/>
                        <a:t>60</a:t>
                      </a:r>
                    </a:p>
                  </a:txBody>
                  <a:tcPr anchor="ctr"/>
                </a:tc>
                <a:extLst>
                  <a:ext uri="{0D108BD9-81ED-4DB2-BD59-A6C34878D82A}">
                    <a16:rowId xmlns:a16="http://schemas.microsoft.com/office/drawing/2014/main" val="10002"/>
                  </a:ext>
                </a:extLst>
              </a:tr>
              <a:tr h="370840">
                <a:tc>
                  <a:txBody>
                    <a:bodyPr/>
                    <a:lstStyle/>
                    <a:p>
                      <a:r>
                        <a:rPr lang="en-US" dirty="0"/>
                        <a:t>Birds (414)</a:t>
                      </a:r>
                    </a:p>
                  </a:txBody>
                  <a:tcPr/>
                </a:tc>
                <a:tc>
                  <a:txBody>
                    <a:bodyPr/>
                    <a:lstStyle/>
                    <a:p>
                      <a:pPr algn="ctr"/>
                      <a:r>
                        <a:rPr lang="en-US" dirty="0"/>
                        <a:t>7</a:t>
                      </a:r>
                    </a:p>
                  </a:txBody>
                  <a:tcPr anchor="ctr"/>
                </a:tc>
                <a:tc>
                  <a:txBody>
                    <a:bodyPr/>
                    <a:lstStyle/>
                    <a:p>
                      <a:pPr algn="ctr"/>
                      <a:r>
                        <a:rPr lang="en-US" dirty="0"/>
                        <a:t>18</a:t>
                      </a:r>
                    </a:p>
                  </a:txBody>
                  <a:tcPr anchor="ctr"/>
                </a:tc>
                <a:tc>
                  <a:txBody>
                    <a:bodyPr/>
                    <a:lstStyle/>
                    <a:p>
                      <a:pPr algn="ctr"/>
                      <a:r>
                        <a:rPr lang="en-US" dirty="0"/>
                        <a:t>1</a:t>
                      </a:r>
                    </a:p>
                  </a:txBody>
                  <a:tcPr anchor="ctr"/>
                </a:tc>
                <a:extLst>
                  <a:ext uri="{0D108BD9-81ED-4DB2-BD59-A6C34878D82A}">
                    <a16:rowId xmlns:a16="http://schemas.microsoft.com/office/drawing/2014/main" val="10003"/>
                  </a:ext>
                </a:extLst>
              </a:tr>
              <a:tr h="370840">
                <a:tc>
                  <a:txBody>
                    <a:bodyPr/>
                    <a:lstStyle/>
                    <a:p>
                      <a:r>
                        <a:rPr lang="en-US" dirty="0"/>
                        <a:t>Mollusks (257)</a:t>
                      </a:r>
                    </a:p>
                  </a:txBody>
                  <a:tcPr/>
                </a:tc>
                <a:tc>
                  <a:txBody>
                    <a:bodyPr/>
                    <a:lstStyle/>
                    <a:p>
                      <a:pPr algn="ctr"/>
                      <a:r>
                        <a:rPr lang="en-US" dirty="0"/>
                        <a:t>23</a:t>
                      </a:r>
                    </a:p>
                  </a:txBody>
                  <a:tcPr anchor="ctr"/>
                </a:tc>
                <a:tc>
                  <a:txBody>
                    <a:bodyPr/>
                    <a:lstStyle/>
                    <a:p>
                      <a:pPr algn="ctr"/>
                      <a:r>
                        <a:rPr lang="en-US" dirty="0"/>
                        <a:t>12</a:t>
                      </a:r>
                    </a:p>
                  </a:txBody>
                  <a:tcPr anchor="ctr"/>
                </a:tc>
                <a:tc>
                  <a:txBody>
                    <a:bodyPr/>
                    <a:lstStyle/>
                    <a:p>
                      <a:pPr algn="ctr"/>
                      <a:r>
                        <a:rPr lang="en-US" dirty="0"/>
                        <a:t>2</a:t>
                      </a:r>
                    </a:p>
                  </a:txBody>
                  <a:tcPr anchor="ctr"/>
                </a:tc>
                <a:extLst>
                  <a:ext uri="{0D108BD9-81ED-4DB2-BD59-A6C34878D82A}">
                    <a16:rowId xmlns:a16="http://schemas.microsoft.com/office/drawing/2014/main" val="10004"/>
                  </a:ext>
                </a:extLst>
              </a:tr>
              <a:tr h="370840">
                <a:tc>
                  <a:txBody>
                    <a:bodyPr/>
                    <a:lstStyle/>
                    <a:p>
                      <a:r>
                        <a:rPr lang="en-US" dirty="0"/>
                        <a:t>Fishes (152)</a:t>
                      </a:r>
                    </a:p>
                  </a:txBody>
                  <a:tcPr/>
                </a:tc>
                <a:tc>
                  <a:txBody>
                    <a:bodyPr/>
                    <a:lstStyle/>
                    <a:p>
                      <a:pPr algn="ctr"/>
                      <a:r>
                        <a:rPr lang="en-US" dirty="0"/>
                        <a:t>12</a:t>
                      </a:r>
                    </a:p>
                  </a:txBody>
                  <a:tcPr anchor="ctr"/>
                </a:tc>
                <a:tc>
                  <a:txBody>
                    <a:bodyPr/>
                    <a:lstStyle/>
                    <a:p>
                      <a:pPr algn="ctr"/>
                      <a:r>
                        <a:rPr lang="en-US" dirty="0"/>
                        <a:t>10</a:t>
                      </a:r>
                    </a:p>
                  </a:txBody>
                  <a:tcPr anchor="ctr"/>
                </a:tc>
                <a:tc>
                  <a:txBody>
                    <a:bodyPr/>
                    <a:lstStyle/>
                    <a:p>
                      <a:pPr algn="ctr"/>
                      <a:r>
                        <a:rPr lang="en-US" dirty="0"/>
                        <a:t>9</a:t>
                      </a:r>
                    </a:p>
                  </a:txBody>
                  <a:tcPr anchor="ctr"/>
                </a:tc>
                <a:extLst>
                  <a:ext uri="{0D108BD9-81ED-4DB2-BD59-A6C34878D82A}">
                    <a16:rowId xmlns:a16="http://schemas.microsoft.com/office/drawing/2014/main" val="10005"/>
                  </a:ext>
                </a:extLst>
              </a:tr>
              <a:tr h="370840">
                <a:tc>
                  <a:txBody>
                    <a:bodyPr/>
                    <a:lstStyle/>
                    <a:p>
                      <a:r>
                        <a:rPr lang="en-US" dirty="0"/>
                        <a:t>Mammals (66)</a:t>
                      </a:r>
                    </a:p>
                  </a:txBody>
                  <a:tcPr/>
                </a:tc>
                <a:tc>
                  <a:txBody>
                    <a:bodyPr/>
                    <a:lstStyle/>
                    <a:p>
                      <a:pPr algn="ctr"/>
                      <a:r>
                        <a:rPr lang="en-US" dirty="0"/>
                        <a:t>4</a:t>
                      </a:r>
                    </a:p>
                  </a:txBody>
                  <a:tcPr anchor="ctr"/>
                </a:tc>
                <a:tc>
                  <a:txBody>
                    <a:bodyPr/>
                    <a:lstStyle/>
                    <a:p>
                      <a:pPr algn="ctr"/>
                      <a:r>
                        <a:rPr lang="en-US" dirty="0"/>
                        <a:t>5</a:t>
                      </a:r>
                    </a:p>
                  </a:txBody>
                  <a:tcPr anchor="ctr"/>
                </a:tc>
                <a:tc>
                  <a:txBody>
                    <a:bodyPr/>
                    <a:lstStyle/>
                    <a:p>
                      <a:pPr algn="ctr"/>
                      <a:r>
                        <a:rPr lang="en-US" dirty="0"/>
                        <a:t>4</a:t>
                      </a:r>
                    </a:p>
                  </a:txBody>
                  <a:tcPr anchor="ctr"/>
                </a:tc>
                <a:extLst>
                  <a:ext uri="{0D108BD9-81ED-4DB2-BD59-A6C34878D82A}">
                    <a16:rowId xmlns:a16="http://schemas.microsoft.com/office/drawing/2014/main" val="10006"/>
                  </a:ext>
                </a:extLst>
              </a:tr>
              <a:tr h="370840">
                <a:tc>
                  <a:txBody>
                    <a:bodyPr/>
                    <a:lstStyle/>
                    <a:p>
                      <a:r>
                        <a:rPr lang="en-US" dirty="0"/>
                        <a:t>Reptiles (29)</a:t>
                      </a:r>
                    </a:p>
                  </a:txBody>
                  <a:tcPr/>
                </a:tc>
                <a:tc>
                  <a:txBody>
                    <a:bodyPr/>
                    <a:lstStyle/>
                    <a:p>
                      <a:pPr algn="ctr"/>
                      <a:r>
                        <a:rPr lang="en-US" dirty="0"/>
                        <a:t>2</a:t>
                      </a:r>
                    </a:p>
                  </a:txBody>
                  <a:tcPr anchor="ctr"/>
                </a:tc>
                <a:tc>
                  <a:txBody>
                    <a:bodyPr/>
                    <a:lstStyle/>
                    <a:p>
                      <a:pPr algn="ctr"/>
                      <a:r>
                        <a:rPr lang="en-US" dirty="0"/>
                        <a:t>6</a:t>
                      </a:r>
                    </a:p>
                  </a:txBody>
                  <a:tcPr anchor="ctr"/>
                </a:tc>
                <a:tc>
                  <a:txBody>
                    <a:bodyPr/>
                    <a:lstStyle/>
                    <a:p>
                      <a:pPr algn="ctr"/>
                      <a:r>
                        <a:rPr lang="en-US" dirty="0"/>
                        <a:t>--</a:t>
                      </a:r>
                    </a:p>
                  </a:txBody>
                  <a:tcPr anchor="ctr"/>
                </a:tc>
                <a:extLst>
                  <a:ext uri="{0D108BD9-81ED-4DB2-BD59-A6C34878D82A}">
                    <a16:rowId xmlns:a16="http://schemas.microsoft.com/office/drawing/2014/main" val="10007"/>
                  </a:ext>
                </a:extLst>
              </a:tr>
              <a:tr h="370840">
                <a:tc>
                  <a:txBody>
                    <a:bodyPr/>
                    <a:lstStyle/>
                    <a:p>
                      <a:r>
                        <a:rPr lang="en-US" dirty="0"/>
                        <a:t>Amphibians (23)</a:t>
                      </a:r>
                    </a:p>
                  </a:txBody>
                  <a:tcPr/>
                </a:tc>
                <a:tc>
                  <a:txBody>
                    <a:bodyPr/>
                    <a:lstStyle/>
                    <a:p>
                      <a:pPr algn="ctr"/>
                      <a:r>
                        <a:rPr lang="en-US" dirty="0"/>
                        <a:t>2</a:t>
                      </a:r>
                    </a:p>
                  </a:txBody>
                  <a:tcPr anchor="ctr"/>
                </a:tc>
                <a:tc>
                  <a:txBody>
                    <a:bodyPr/>
                    <a:lstStyle/>
                    <a:p>
                      <a:pPr algn="ctr"/>
                      <a:r>
                        <a:rPr lang="en-US" dirty="0"/>
                        <a:t>1</a:t>
                      </a:r>
                    </a:p>
                  </a:txBody>
                  <a:tcPr anchor="ctr"/>
                </a:tc>
                <a:tc>
                  <a:txBody>
                    <a:bodyPr/>
                    <a:lstStyle/>
                    <a:p>
                      <a:pPr algn="ctr"/>
                      <a:r>
                        <a:rPr lang="en-US" dirty="0"/>
                        <a:t>--</a:t>
                      </a:r>
                    </a:p>
                  </a:txBody>
                  <a:tcPr anchor="ctr"/>
                </a:tc>
                <a:extLst>
                  <a:ext uri="{0D108BD9-81ED-4DB2-BD59-A6C34878D82A}">
                    <a16:rowId xmlns:a16="http://schemas.microsoft.com/office/drawing/2014/main" val="10008"/>
                  </a:ext>
                </a:extLst>
              </a:tr>
              <a:tr h="370840">
                <a:tc>
                  <a:txBody>
                    <a:bodyPr/>
                    <a:lstStyle/>
                    <a:p>
                      <a:r>
                        <a:rPr lang="en-US" b="1" dirty="0"/>
                        <a:t>Totals</a:t>
                      </a:r>
                    </a:p>
                  </a:txBody>
                  <a:tcPr/>
                </a:tc>
                <a:tc>
                  <a:txBody>
                    <a:bodyPr/>
                    <a:lstStyle/>
                    <a:p>
                      <a:pPr algn="ctr"/>
                      <a:r>
                        <a:rPr lang="en-US" b="1" dirty="0"/>
                        <a:t>138</a:t>
                      </a:r>
                    </a:p>
                  </a:txBody>
                  <a:tcPr anchor="ctr"/>
                </a:tc>
                <a:tc>
                  <a:txBody>
                    <a:bodyPr/>
                    <a:lstStyle/>
                    <a:p>
                      <a:pPr algn="ctr"/>
                      <a:r>
                        <a:rPr lang="en-US" b="1" dirty="0"/>
                        <a:t>258</a:t>
                      </a:r>
                    </a:p>
                  </a:txBody>
                  <a:tcPr anchor="ctr"/>
                </a:tc>
                <a:tc>
                  <a:txBody>
                    <a:bodyPr/>
                    <a:lstStyle/>
                    <a:p>
                      <a:pPr algn="ctr"/>
                      <a:r>
                        <a:rPr lang="en-US" b="1" dirty="0"/>
                        <a:t>62</a:t>
                      </a:r>
                    </a:p>
                  </a:txBody>
                  <a:tcPr anchor="ctr"/>
                </a:tc>
                <a:extLst>
                  <a:ext uri="{0D108BD9-81ED-4DB2-BD59-A6C34878D82A}">
                    <a16:rowId xmlns:a16="http://schemas.microsoft.com/office/drawing/2014/main" val="10009"/>
                  </a:ext>
                </a:extLst>
              </a:tr>
            </a:tbl>
          </a:graphicData>
        </a:graphic>
      </p:graphicFrame>
      <p:sp>
        <p:nvSpPr>
          <p:cNvPr id="5" name="TextBox 4"/>
          <p:cNvSpPr txBox="1"/>
          <p:nvPr/>
        </p:nvSpPr>
        <p:spPr>
          <a:xfrm>
            <a:off x="8171507" y="5105385"/>
            <a:ext cx="2471254" cy="307777"/>
          </a:xfrm>
          <a:prstGeom prst="rect">
            <a:avLst/>
          </a:prstGeom>
          <a:noFill/>
        </p:spPr>
        <p:txBody>
          <a:bodyPr wrap="none" rtlCol="0">
            <a:spAutoFit/>
          </a:bodyPr>
          <a:lstStyle/>
          <a:p>
            <a:r>
              <a:rPr lang="en-US" sz="1400" dirty="0">
                <a:solidFill>
                  <a:prstClr val="black"/>
                </a:solidFill>
                <a:latin typeface="Franklin Gothic Book"/>
              </a:rPr>
              <a:t>MDNR Website, Revised 2023</a:t>
            </a:r>
          </a:p>
        </p:txBody>
      </p:sp>
    </p:spTree>
    <p:extLst>
      <p:ext uri="{BB962C8B-B14F-4D97-AF65-F5344CB8AC3E}">
        <p14:creationId xmlns:p14="http://schemas.microsoft.com/office/powerpoint/2010/main" val="1651915655"/>
      </p:ext>
    </p:extLst>
  </p:cSld>
  <p:clrMapOvr>
    <a:masterClrMapping/>
  </p:clrMapOvr>
  <mc:AlternateContent xmlns:mc="http://schemas.openxmlformats.org/markup-compatibility/2006" xmlns:p14="http://schemas.microsoft.com/office/powerpoint/2010/main">
    <mc:Choice Requires="p14">
      <p:transition spd="slow" p14:dur="2000" advTm="109118"/>
    </mc:Choice>
    <mc:Fallback xmlns="">
      <p:transition spd="slow" advTm="10911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AFFF-2026-5FCE-8E15-2418B55B76FD}"/>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784E6D2E-09C1-77B1-6954-1377FC26AC0C}"/>
              </a:ext>
            </a:extLst>
          </p:cNvPr>
          <p:cNvSpPr>
            <a:spLocks noGrp="1"/>
          </p:cNvSpPr>
          <p:nvPr>
            <p:ph idx="1"/>
          </p:nvPr>
        </p:nvSpPr>
        <p:spPr/>
        <p:txBody>
          <a:bodyPr/>
          <a:lstStyle/>
          <a:p>
            <a:r>
              <a:rPr lang="en-US" dirty="0"/>
              <a:t>Basis for T/E Protections</a:t>
            </a:r>
          </a:p>
          <a:p>
            <a:pPr lvl="1"/>
            <a:r>
              <a:rPr lang="en-US" dirty="0"/>
              <a:t>Federal and State Laws</a:t>
            </a:r>
          </a:p>
          <a:p>
            <a:pPr lvl="1"/>
            <a:r>
              <a:rPr lang="en-US" dirty="0"/>
              <a:t>Forest Certification</a:t>
            </a:r>
          </a:p>
          <a:p>
            <a:r>
              <a:rPr lang="en-US" dirty="0"/>
              <a:t>Seasonal Restrictions</a:t>
            </a:r>
          </a:p>
          <a:p>
            <a:endParaRPr lang="en-US" dirty="0"/>
          </a:p>
        </p:txBody>
      </p:sp>
    </p:spTree>
    <p:extLst>
      <p:ext uri="{BB962C8B-B14F-4D97-AF65-F5344CB8AC3E}">
        <p14:creationId xmlns:p14="http://schemas.microsoft.com/office/powerpoint/2010/main" val="22827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505200" y="274638"/>
            <a:ext cx="6705600" cy="1143000"/>
          </a:xfrm>
        </p:spPr>
        <p:txBody>
          <a:bodyPr/>
          <a:lstStyle/>
          <a:p>
            <a:r>
              <a:rPr lang="en-US" sz="3200" b="1" u="sng" dirty="0"/>
              <a:t>Why do species become endangered?</a:t>
            </a:r>
          </a:p>
        </p:txBody>
      </p:sp>
      <p:sp>
        <p:nvSpPr>
          <p:cNvPr id="50179" name="Rectangle 3"/>
          <p:cNvSpPr>
            <a:spLocks noGrp="1" noChangeArrowheads="1"/>
          </p:cNvSpPr>
          <p:nvPr>
            <p:ph type="body" idx="1"/>
          </p:nvPr>
        </p:nvSpPr>
        <p:spPr>
          <a:xfrm>
            <a:off x="3276600" y="1600201"/>
            <a:ext cx="7162800" cy="4525963"/>
          </a:xfrm>
        </p:spPr>
        <p:txBody>
          <a:bodyPr>
            <a:normAutofit fontScale="92500"/>
          </a:bodyPr>
          <a:lstStyle/>
          <a:p>
            <a:pPr>
              <a:spcAft>
                <a:spcPct val="35000"/>
              </a:spcAft>
            </a:pPr>
            <a:r>
              <a:rPr lang="en-US" sz="2200" dirty="0"/>
              <a:t>The main reason plants or animals become endangered or threatened is because of the </a:t>
            </a:r>
            <a:r>
              <a:rPr lang="en-US" sz="2200" u="sng" dirty="0"/>
              <a:t>loss or destruction of the habitat</a:t>
            </a:r>
            <a:r>
              <a:rPr lang="en-US" sz="2200" dirty="0"/>
              <a:t> (food, cover, water, or space) that these species depend upon for survival</a:t>
            </a:r>
          </a:p>
          <a:p>
            <a:pPr>
              <a:spcAft>
                <a:spcPct val="35000"/>
              </a:spcAft>
            </a:pPr>
            <a:r>
              <a:rPr lang="en-US" sz="2200" dirty="0"/>
              <a:t>Every species requires a certain habitat to live; Michigan has many different types of habitats from the Great Lakes to prairies to forests to wetlands. </a:t>
            </a:r>
          </a:p>
          <a:p>
            <a:pPr>
              <a:spcAft>
                <a:spcPct val="35000"/>
              </a:spcAft>
            </a:pPr>
            <a:r>
              <a:rPr lang="en-US" sz="2200" dirty="0"/>
              <a:t>In Michigan, the dramatic loss of wetlands (to drainage and fill) over the last 50 years or so, has raised real concerns about associated loss of plant and animal life. </a:t>
            </a:r>
          </a:p>
          <a:p>
            <a:pPr>
              <a:spcAft>
                <a:spcPct val="35000"/>
              </a:spcAft>
            </a:pPr>
            <a:r>
              <a:rPr lang="en-US" sz="2200" b="1" i="1" dirty="0"/>
              <a:t>However, many T &amp; E species are listed because of the rare or unique habitats that they inhabit (require for survival)</a:t>
            </a:r>
          </a:p>
          <a:p>
            <a:pPr>
              <a:spcAft>
                <a:spcPct val="35000"/>
              </a:spcAft>
            </a:pPr>
            <a:endParaRPr lang="en-US" sz="2200" b="1" i="1" dirty="0"/>
          </a:p>
        </p:txBody>
      </p:sp>
    </p:spTree>
    <p:extLst>
      <p:ext uri="{BB962C8B-B14F-4D97-AF65-F5344CB8AC3E}">
        <p14:creationId xmlns:p14="http://schemas.microsoft.com/office/powerpoint/2010/main" val="441398025"/>
      </p:ext>
    </p:extLst>
  </p:cSld>
  <p:clrMapOvr>
    <a:masterClrMapping/>
  </p:clrMapOvr>
  <mc:AlternateContent xmlns:mc="http://schemas.openxmlformats.org/markup-compatibility/2006" xmlns:p14="http://schemas.microsoft.com/office/powerpoint/2010/main">
    <mc:Choice Requires="p14">
      <p:transition spd="slow" p14:dur="2000" advTm="14097"/>
    </mc:Choice>
    <mc:Fallback xmlns="">
      <p:transition spd="slow" advTm="1409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t>Rare Species Resources</a:t>
            </a:r>
          </a:p>
        </p:txBody>
      </p:sp>
      <p:sp>
        <p:nvSpPr>
          <p:cNvPr id="3" name="Content Placeholder 2"/>
          <p:cNvSpPr>
            <a:spLocks noGrp="1"/>
          </p:cNvSpPr>
          <p:nvPr>
            <p:ph idx="1"/>
          </p:nvPr>
        </p:nvSpPr>
        <p:spPr/>
        <p:txBody>
          <a:bodyPr>
            <a:normAutofit/>
          </a:bodyPr>
          <a:lstStyle/>
          <a:p>
            <a:pPr>
              <a:spcAft>
                <a:spcPct val="35000"/>
              </a:spcAft>
            </a:pPr>
            <a:r>
              <a:rPr lang="en-US" sz="2200" dirty="0"/>
              <a:t>Michigan Natural Features Inventory (MNFI)</a:t>
            </a:r>
            <a:br>
              <a:rPr lang="en-US" sz="2200" dirty="0"/>
            </a:br>
            <a:r>
              <a:rPr lang="en-US" sz="2200" dirty="0">
                <a:hlinkClick r:id="rId2"/>
              </a:rPr>
              <a:t>http://mnfi.anr.msu.edu/</a:t>
            </a:r>
            <a:endParaRPr lang="en-US" sz="2200" dirty="0"/>
          </a:p>
          <a:p>
            <a:pPr>
              <a:spcAft>
                <a:spcPct val="35000"/>
              </a:spcAft>
            </a:pPr>
            <a:r>
              <a:rPr lang="en-US" sz="2200" dirty="0"/>
              <a:t>U.S. Fish &amp; Wildlife Service - Midwest Endangered Species</a:t>
            </a:r>
            <a:br>
              <a:rPr lang="en-US" sz="2200" dirty="0"/>
            </a:br>
            <a:r>
              <a:rPr lang="en-US" sz="2200" dirty="0">
                <a:hlinkClick r:id="rId3"/>
              </a:rPr>
              <a:t>http://www.fws.gov/midwest/endangered/</a:t>
            </a:r>
            <a:endParaRPr lang="en-US" sz="2200" dirty="0"/>
          </a:p>
          <a:p>
            <a:pPr>
              <a:spcAft>
                <a:spcPct val="35000"/>
              </a:spcAft>
            </a:pPr>
            <a:r>
              <a:rPr lang="en-US" sz="2200" dirty="0"/>
              <a:t>State Wildlife Action Plan</a:t>
            </a:r>
            <a:br>
              <a:rPr lang="en-US" sz="2200" dirty="0"/>
            </a:br>
            <a:r>
              <a:rPr lang="en-US" sz="2200" dirty="0">
                <a:hlinkClick r:id="rId4"/>
              </a:rPr>
              <a:t>http://www.michigan.gov/dnrwildlifeactionplan/</a:t>
            </a:r>
            <a:endParaRPr lang="en-US" sz="2200" dirty="0"/>
          </a:p>
          <a:p>
            <a:pPr>
              <a:spcAft>
                <a:spcPct val="35000"/>
              </a:spcAft>
            </a:pPr>
            <a:r>
              <a:rPr lang="en-US" sz="2200" dirty="0"/>
              <a:t>International Union for Conservation of Nature – Red List</a:t>
            </a:r>
            <a:br>
              <a:rPr lang="en-US" sz="2200" dirty="0"/>
            </a:br>
            <a:r>
              <a:rPr lang="en-US" sz="2200" dirty="0">
                <a:hlinkClick r:id="rId5"/>
              </a:rPr>
              <a:t>http://www.iucnredlist.org/</a:t>
            </a:r>
            <a:endParaRPr lang="en-US" sz="2200" dirty="0"/>
          </a:p>
          <a:p>
            <a:pPr>
              <a:spcAft>
                <a:spcPct val="35000"/>
              </a:spcAft>
            </a:pPr>
            <a:r>
              <a:rPr lang="en-US" sz="2200" dirty="0"/>
              <a:t>Michigan DNR – Endangered and Nongame Wildlife</a:t>
            </a:r>
            <a:br>
              <a:rPr lang="en-US" sz="2200" dirty="0"/>
            </a:br>
            <a:r>
              <a:rPr lang="en-US" sz="2200" dirty="0">
                <a:hlinkClick r:id="rId6"/>
              </a:rPr>
              <a:t>http://www.michigan.gov/nongamewildlife</a:t>
            </a:r>
            <a:endParaRPr lang="en-US" sz="2200" dirty="0"/>
          </a:p>
          <a:p>
            <a:pPr marL="0" indent="0">
              <a:spcAft>
                <a:spcPct val="35000"/>
              </a:spcAft>
              <a:buNone/>
            </a:pPr>
            <a:endParaRPr lang="en-US" sz="2200" dirty="0"/>
          </a:p>
          <a:p>
            <a:pPr>
              <a:spcAft>
                <a:spcPct val="35000"/>
              </a:spcAft>
            </a:pPr>
            <a:endParaRPr lang="en-US" sz="2200" dirty="0"/>
          </a:p>
        </p:txBody>
      </p:sp>
    </p:spTree>
    <p:extLst>
      <p:ext uri="{BB962C8B-B14F-4D97-AF65-F5344CB8AC3E}">
        <p14:creationId xmlns:p14="http://schemas.microsoft.com/office/powerpoint/2010/main" val="4191532651"/>
      </p:ext>
    </p:extLst>
  </p:cSld>
  <p:clrMapOvr>
    <a:masterClrMapping/>
  </p:clrMapOvr>
  <mc:AlternateContent xmlns:mc="http://schemas.openxmlformats.org/markup-compatibility/2006" xmlns:p14="http://schemas.microsoft.com/office/powerpoint/2010/main">
    <mc:Choice Requires="p14">
      <p:transition spd="slow" p14:dur="2000" advTm="11057"/>
    </mc:Choice>
    <mc:Fallback xmlns="">
      <p:transition spd="slow" advTm="1105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D530-2D33-4795-43B0-67EEC0548550}"/>
              </a:ext>
            </a:extLst>
          </p:cNvPr>
          <p:cNvSpPr>
            <a:spLocks noGrp="1"/>
          </p:cNvSpPr>
          <p:nvPr>
            <p:ph type="title"/>
          </p:nvPr>
        </p:nvSpPr>
        <p:spPr/>
        <p:txBody>
          <a:bodyPr/>
          <a:lstStyle/>
          <a:p>
            <a:r>
              <a:rPr lang="en-US" dirty="0"/>
              <a:t>QUESTIONS SO FAR?</a:t>
            </a:r>
          </a:p>
        </p:txBody>
      </p:sp>
      <p:sp>
        <p:nvSpPr>
          <p:cNvPr id="3" name="Content Placeholder 2">
            <a:extLst>
              <a:ext uri="{FF2B5EF4-FFF2-40B4-BE49-F238E27FC236}">
                <a16:creationId xmlns:a16="http://schemas.microsoft.com/office/drawing/2014/main" id="{D0D4C7B0-F826-56E7-C601-6CD9C1A144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46962261"/>
      </p:ext>
    </p:extLst>
  </p:cSld>
  <p:clrMapOvr>
    <a:masterClrMapping/>
  </p:clrMapOvr>
  <mc:AlternateContent xmlns:mc="http://schemas.openxmlformats.org/markup-compatibility/2006" xmlns:p14="http://schemas.microsoft.com/office/powerpoint/2010/main">
    <mc:Choice Requires="p14">
      <p:transition spd="slow" p14:dur="2000" advTm="864"/>
    </mc:Choice>
    <mc:Fallback xmlns="">
      <p:transition spd="slow" advTm="8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0A17-DF42-4480-89EC-6B7E4F1AC069}"/>
              </a:ext>
            </a:extLst>
          </p:cNvPr>
          <p:cNvSpPr>
            <a:spLocks noGrp="1"/>
          </p:cNvSpPr>
          <p:nvPr>
            <p:ph type="title"/>
          </p:nvPr>
        </p:nvSpPr>
        <p:spPr>
          <a:xfrm>
            <a:off x="131618" y="4355692"/>
            <a:ext cx="11295452" cy="1472224"/>
          </a:xfrm>
        </p:spPr>
        <p:txBody>
          <a:bodyPr vert="horz" lIns="91440" tIns="45720" rIns="91440" bIns="45720" rtlCol="0" anchor="b">
            <a:normAutofit/>
          </a:bodyPr>
          <a:lstStyle/>
          <a:p>
            <a:pPr>
              <a:lnSpc>
                <a:spcPct val="80000"/>
              </a:lnSpc>
            </a:pPr>
            <a:r>
              <a:rPr lang="en-US" sz="4000" kern="1200" cap="all" baseline="0" dirty="0">
                <a:blipFill dpi="0" rotWithShape="1">
                  <a:blip r:embed="rId3"/>
                  <a:srcRect/>
                  <a:tile tx="6350" ty="-127000" sx="65000" sy="64000" flip="none" algn="tl"/>
                </a:blipFill>
                <a:latin typeface="+mj-lt"/>
                <a:ea typeface="+mj-ea"/>
                <a:cs typeface="+mj-cs"/>
              </a:rPr>
              <a:t>Forest Certification: Improving Management &amp; Consumer Confidence</a:t>
            </a:r>
          </a:p>
        </p:txBody>
      </p:sp>
      <p:pic>
        <p:nvPicPr>
          <p:cNvPr id="8" name="Picture 7">
            <a:extLst>
              <a:ext uri="{FF2B5EF4-FFF2-40B4-BE49-F238E27FC236}">
                <a16:creationId xmlns:a16="http://schemas.microsoft.com/office/drawing/2014/main" id="{7E157B54-6D56-4009-BB5A-0459AD5D8795}"/>
              </a:ext>
            </a:extLst>
          </p:cNvPr>
          <p:cNvPicPr>
            <a:picLocks noChangeAspect="1"/>
          </p:cNvPicPr>
          <p:nvPr/>
        </p:nvPicPr>
        <p:blipFill rotWithShape="1">
          <a:blip r:embed="rId4"/>
          <a:srcRect l="531" t="355" r="34453" b="-10859"/>
          <a:stretch/>
        </p:blipFill>
        <p:spPr>
          <a:xfrm>
            <a:off x="228572" y="151393"/>
            <a:ext cx="2317531" cy="2609623"/>
          </a:xfrm>
          <a:prstGeom prst="rect">
            <a:avLst/>
          </a:prstGeom>
        </p:spPr>
      </p:pic>
      <p:pic>
        <p:nvPicPr>
          <p:cNvPr id="6" name="Picture 5">
            <a:extLst>
              <a:ext uri="{FF2B5EF4-FFF2-40B4-BE49-F238E27FC236}">
                <a16:creationId xmlns:a16="http://schemas.microsoft.com/office/drawing/2014/main" id="{7901B286-A0D3-4369-B764-92D30DFF49AA}"/>
              </a:ext>
            </a:extLst>
          </p:cNvPr>
          <p:cNvPicPr>
            <a:picLocks noChangeAspect="1"/>
          </p:cNvPicPr>
          <p:nvPr/>
        </p:nvPicPr>
        <p:blipFill rotWithShape="1">
          <a:blip r:embed="rId5"/>
          <a:srcRect l="4145" t="9323" r="2" b="12545"/>
          <a:stretch/>
        </p:blipFill>
        <p:spPr>
          <a:xfrm rot="16200000">
            <a:off x="5383997" y="722925"/>
            <a:ext cx="3328026" cy="2863081"/>
          </a:xfrm>
          <a:prstGeom prst="rect">
            <a:avLst/>
          </a:prstGeom>
        </p:spPr>
      </p:pic>
      <p:pic>
        <p:nvPicPr>
          <p:cNvPr id="9" name="Picture 8">
            <a:extLst>
              <a:ext uri="{FF2B5EF4-FFF2-40B4-BE49-F238E27FC236}">
                <a16:creationId xmlns:a16="http://schemas.microsoft.com/office/drawing/2014/main" id="{EC474F62-271E-4BC8-8B56-3CF39E366026}"/>
              </a:ext>
            </a:extLst>
          </p:cNvPr>
          <p:cNvPicPr>
            <a:picLocks noChangeAspect="1"/>
          </p:cNvPicPr>
          <p:nvPr/>
        </p:nvPicPr>
        <p:blipFill rotWithShape="1">
          <a:blip r:embed="rId6"/>
          <a:srcRect l="18035" t="6102" r="17380" b="6221"/>
          <a:stretch/>
        </p:blipFill>
        <p:spPr>
          <a:xfrm rot="1491737">
            <a:off x="9061215" y="398337"/>
            <a:ext cx="2420550" cy="3286014"/>
          </a:xfrm>
          <a:prstGeom prst="rect">
            <a:avLst/>
          </a:prstGeom>
        </p:spPr>
      </p:pic>
      <p:pic>
        <p:nvPicPr>
          <p:cNvPr id="7" name="Picture 6">
            <a:extLst>
              <a:ext uri="{FF2B5EF4-FFF2-40B4-BE49-F238E27FC236}">
                <a16:creationId xmlns:a16="http://schemas.microsoft.com/office/drawing/2014/main" id="{EB79B4C6-3942-4F58-8610-4803D23D141E}"/>
              </a:ext>
            </a:extLst>
          </p:cNvPr>
          <p:cNvPicPr>
            <a:picLocks noChangeAspect="1"/>
          </p:cNvPicPr>
          <p:nvPr/>
        </p:nvPicPr>
        <p:blipFill rotWithShape="1">
          <a:blip r:embed="rId7"/>
          <a:srcRect l="14398" r="1084" b="2"/>
          <a:stretch/>
        </p:blipFill>
        <p:spPr>
          <a:xfrm>
            <a:off x="2740293" y="523648"/>
            <a:ext cx="2681986" cy="3467997"/>
          </a:xfrm>
          <a:prstGeom prst="rect">
            <a:avLst/>
          </a:prstGeom>
        </p:spPr>
      </p:pic>
      <p:sp>
        <p:nvSpPr>
          <p:cNvPr id="19" name="Title 1">
            <a:extLst>
              <a:ext uri="{FF2B5EF4-FFF2-40B4-BE49-F238E27FC236}">
                <a16:creationId xmlns:a16="http://schemas.microsoft.com/office/drawing/2014/main" id="{00C872EC-007F-40BC-9A37-A04DA9457360}"/>
              </a:ext>
            </a:extLst>
          </p:cNvPr>
          <p:cNvSpPr txBox="1">
            <a:spLocks/>
          </p:cNvSpPr>
          <p:nvPr/>
        </p:nvSpPr>
        <p:spPr>
          <a:xfrm>
            <a:off x="128570" y="5809123"/>
            <a:ext cx="10067252" cy="558425"/>
          </a:xfrm>
          <a:prstGeom prst="rect">
            <a:avLst/>
          </a:prstGeom>
        </p:spPr>
        <p:txBody>
          <a:bodyPr vert="horz" lIns="91440" tIns="45720" rIns="91440" bIns="45720" rtlCol="0" anchor="b">
            <a:normAutofit fontScale="37500" lnSpcReduction="2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0000"/>
              </a:lnSpc>
            </a:pPr>
            <a:r>
              <a:rPr lang="en-US" sz="5700" dirty="0">
                <a:blipFill dpi="0" rotWithShape="1">
                  <a:blip r:embed="rId3"/>
                  <a:srcRect/>
                  <a:tile tx="6350" ty="-127000" sx="65000" sy="64000" flip="none" algn="tl"/>
                </a:blipFill>
              </a:rPr>
              <a:t>Forest stewardship Council™ (FSC) &amp; Sustainable Forestry Initiative™ (SFI)</a:t>
            </a:r>
          </a:p>
        </p:txBody>
      </p:sp>
      <p:pic>
        <p:nvPicPr>
          <p:cNvPr id="23" name="Picture 22">
            <a:extLst>
              <a:ext uri="{FF2B5EF4-FFF2-40B4-BE49-F238E27FC236}">
                <a16:creationId xmlns:a16="http://schemas.microsoft.com/office/drawing/2014/main" id="{7B44FE07-04CA-43A6-88B5-431F2370BB4F}"/>
              </a:ext>
            </a:extLst>
          </p:cNvPr>
          <p:cNvPicPr>
            <a:picLocks noChangeAspect="1"/>
          </p:cNvPicPr>
          <p:nvPr/>
        </p:nvPicPr>
        <p:blipFill>
          <a:blip r:embed="rId8"/>
          <a:stretch>
            <a:fillRect/>
          </a:stretch>
        </p:blipFill>
        <p:spPr>
          <a:xfrm>
            <a:off x="11330395" y="6137173"/>
            <a:ext cx="599858" cy="610570"/>
          </a:xfrm>
          <a:prstGeom prst="rect">
            <a:avLst/>
          </a:prstGeom>
        </p:spPr>
      </p:pic>
    </p:spTree>
    <p:extLst>
      <p:ext uri="{BB962C8B-B14F-4D97-AF65-F5344CB8AC3E}">
        <p14:creationId xmlns:p14="http://schemas.microsoft.com/office/powerpoint/2010/main" val="237954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etsagroup.com/PublishingImages/About-us/Valuechain.gif">
            <a:extLst>
              <a:ext uri="{FF2B5EF4-FFF2-40B4-BE49-F238E27FC236}">
                <a16:creationId xmlns:a16="http://schemas.microsoft.com/office/drawing/2014/main" id="{57B597AD-70FF-425C-B093-4115C0294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81" y="0"/>
            <a:ext cx="1153563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756233-6FF0-4061-9369-65F8F7EBA6AA}"/>
              </a:ext>
            </a:extLst>
          </p:cNvPr>
          <p:cNvSpPr txBox="1"/>
          <p:nvPr/>
        </p:nvSpPr>
        <p:spPr>
          <a:xfrm>
            <a:off x="555806" y="2053158"/>
            <a:ext cx="2441542" cy="307777"/>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sz="1400" dirty="0">
                <a:solidFill>
                  <a:schemeClr val="tx1">
                    <a:lumMod val="65000"/>
                    <a:lumOff val="35000"/>
                  </a:schemeClr>
                </a:solidFill>
                <a:cs typeface="Arial" panose="020B0604020202020204" pitchFamily="34" charset="0"/>
              </a:rPr>
              <a:t>Protection of Soil and Water</a:t>
            </a:r>
          </a:p>
        </p:txBody>
      </p:sp>
      <p:sp>
        <p:nvSpPr>
          <p:cNvPr id="8" name="TextBox 7">
            <a:extLst>
              <a:ext uri="{FF2B5EF4-FFF2-40B4-BE49-F238E27FC236}">
                <a16:creationId xmlns:a16="http://schemas.microsoft.com/office/drawing/2014/main" id="{7159F7BD-5FC6-494A-93A0-66C62A380888}"/>
              </a:ext>
            </a:extLst>
          </p:cNvPr>
          <p:cNvSpPr txBox="1"/>
          <p:nvPr/>
        </p:nvSpPr>
        <p:spPr>
          <a:xfrm>
            <a:off x="555806" y="1656918"/>
            <a:ext cx="2278833" cy="307777"/>
          </a:xfrm>
          <a:prstGeom prst="rect">
            <a:avLst/>
          </a:prstGeom>
          <a:solidFill>
            <a:srgbClr val="FFFF00">
              <a:alpha val="58000"/>
            </a:srgbClr>
          </a:solidFill>
          <a:ln w="15875">
            <a:solidFill>
              <a:schemeClr val="accent1"/>
            </a:solidFill>
          </a:ln>
          <a:effectLst>
            <a:outerShdw blurRad="76200" dir="18900000" sy="23000" kx="-1200000" algn="bl" rotWithShape="0">
              <a:prstClr val="black">
                <a:alpha val="20000"/>
              </a:prstClr>
            </a:outerShdw>
          </a:effectLst>
        </p:spPr>
        <p:txBody>
          <a:bodyPr wrap="square" rtlCol="0">
            <a:spAutoFit/>
          </a:bodyPr>
          <a:lstStyle/>
          <a:p>
            <a:r>
              <a:rPr lang="en-US" sz="1400" dirty="0">
                <a:solidFill>
                  <a:schemeClr val="tx1">
                    <a:lumMod val="65000"/>
                    <a:lumOff val="35000"/>
                  </a:schemeClr>
                </a:solidFill>
                <a:cs typeface="Arial" panose="020B0604020202020204" pitchFamily="34" charset="0"/>
              </a:rPr>
              <a:t>Protection of Biodiversity</a:t>
            </a:r>
          </a:p>
        </p:txBody>
      </p:sp>
      <p:sp>
        <p:nvSpPr>
          <p:cNvPr id="9" name="TextBox 8">
            <a:extLst>
              <a:ext uri="{FF2B5EF4-FFF2-40B4-BE49-F238E27FC236}">
                <a16:creationId xmlns:a16="http://schemas.microsoft.com/office/drawing/2014/main" id="{F8A2E3AB-0038-4678-8C58-43522DF982DB}"/>
              </a:ext>
            </a:extLst>
          </p:cNvPr>
          <p:cNvSpPr txBox="1"/>
          <p:nvPr/>
        </p:nvSpPr>
        <p:spPr>
          <a:xfrm>
            <a:off x="3224971" y="2027753"/>
            <a:ext cx="2724722" cy="307777"/>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sz="1400" dirty="0">
                <a:solidFill>
                  <a:schemeClr val="tx1">
                    <a:lumMod val="65000"/>
                    <a:lumOff val="35000"/>
                  </a:schemeClr>
                </a:solidFill>
                <a:cs typeface="Arial" panose="020B0604020202020204" pitchFamily="34" charset="0"/>
              </a:rPr>
              <a:t>Ensure Forest Regeneration</a:t>
            </a:r>
          </a:p>
        </p:txBody>
      </p:sp>
      <p:sp>
        <p:nvSpPr>
          <p:cNvPr id="10" name="TextBox 9">
            <a:extLst>
              <a:ext uri="{FF2B5EF4-FFF2-40B4-BE49-F238E27FC236}">
                <a16:creationId xmlns:a16="http://schemas.microsoft.com/office/drawing/2014/main" id="{FF19F2A6-44EB-4FEA-89C9-B54EDB8A73C9}"/>
              </a:ext>
            </a:extLst>
          </p:cNvPr>
          <p:cNvSpPr txBox="1"/>
          <p:nvPr/>
        </p:nvSpPr>
        <p:spPr>
          <a:xfrm>
            <a:off x="555805" y="2434991"/>
            <a:ext cx="2441542" cy="307777"/>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sz="1400" dirty="0">
                <a:solidFill>
                  <a:schemeClr val="tx1">
                    <a:lumMod val="65000"/>
                    <a:lumOff val="35000"/>
                  </a:schemeClr>
                </a:solidFill>
                <a:cs typeface="Arial" panose="020B0604020202020204" pitchFamily="34" charset="0"/>
              </a:rPr>
              <a:t>Indigenous Peoples Rights</a:t>
            </a:r>
          </a:p>
        </p:txBody>
      </p:sp>
      <p:sp>
        <p:nvSpPr>
          <p:cNvPr id="12" name="TextBox 11">
            <a:extLst>
              <a:ext uri="{FF2B5EF4-FFF2-40B4-BE49-F238E27FC236}">
                <a16:creationId xmlns:a16="http://schemas.microsoft.com/office/drawing/2014/main" id="{82C066E2-F70C-46C0-A12F-43932960809D}"/>
              </a:ext>
            </a:extLst>
          </p:cNvPr>
          <p:cNvSpPr txBox="1"/>
          <p:nvPr/>
        </p:nvSpPr>
        <p:spPr>
          <a:xfrm>
            <a:off x="3224971" y="2434991"/>
            <a:ext cx="2903831" cy="307777"/>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sz="1400" dirty="0">
                <a:solidFill>
                  <a:schemeClr val="tx1">
                    <a:lumMod val="65000"/>
                    <a:lumOff val="35000"/>
                  </a:schemeClr>
                </a:solidFill>
                <a:cs typeface="Arial" panose="020B0604020202020204" pitchFamily="34" charset="0"/>
              </a:rPr>
              <a:t>Qualified Logging Professionals</a:t>
            </a:r>
          </a:p>
        </p:txBody>
      </p:sp>
      <p:sp>
        <p:nvSpPr>
          <p:cNvPr id="13" name="TextBox 12">
            <a:extLst>
              <a:ext uri="{FF2B5EF4-FFF2-40B4-BE49-F238E27FC236}">
                <a16:creationId xmlns:a16="http://schemas.microsoft.com/office/drawing/2014/main" id="{3D3239C6-3C99-4B4C-BABD-9FDF59816AA3}"/>
              </a:ext>
            </a:extLst>
          </p:cNvPr>
          <p:cNvSpPr txBox="1"/>
          <p:nvPr/>
        </p:nvSpPr>
        <p:spPr>
          <a:xfrm>
            <a:off x="7165567" y="3129258"/>
            <a:ext cx="2278834" cy="307777"/>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sz="1400" dirty="0">
                <a:solidFill>
                  <a:schemeClr val="tx1">
                    <a:lumMod val="65000"/>
                    <a:lumOff val="35000"/>
                  </a:schemeClr>
                </a:solidFill>
                <a:cs typeface="Arial" panose="020B0604020202020204" pitchFamily="34" charset="0"/>
              </a:rPr>
              <a:t>Worker Safety and Rights</a:t>
            </a:r>
          </a:p>
        </p:txBody>
      </p:sp>
      <p:sp>
        <p:nvSpPr>
          <p:cNvPr id="14" name="TextBox 13">
            <a:extLst>
              <a:ext uri="{FF2B5EF4-FFF2-40B4-BE49-F238E27FC236}">
                <a16:creationId xmlns:a16="http://schemas.microsoft.com/office/drawing/2014/main" id="{CD706DB0-7246-4CF4-B830-D0063C8ED354}"/>
              </a:ext>
            </a:extLst>
          </p:cNvPr>
          <p:cNvSpPr txBox="1"/>
          <p:nvPr/>
        </p:nvSpPr>
        <p:spPr>
          <a:xfrm>
            <a:off x="3224971" y="1656918"/>
            <a:ext cx="2278834" cy="307777"/>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sz="1400" dirty="0">
                <a:solidFill>
                  <a:schemeClr val="tx1">
                    <a:lumMod val="65000"/>
                    <a:lumOff val="35000"/>
                  </a:schemeClr>
                </a:solidFill>
                <a:cs typeface="Arial" panose="020B0604020202020204" pitchFamily="34" charset="0"/>
              </a:rPr>
              <a:t>Public Participation</a:t>
            </a:r>
          </a:p>
        </p:txBody>
      </p:sp>
      <p:sp>
        <p:nvSpPr>
          <p:cNvPr id="15" name="TextBox 14">
            <a:extLst>
              <a:ext uri="{FF2B5EF4-FFF2-40B4-BE49-F238E27FC236}">
                <a16:creationId xmlns:a16="http://schemas.microsoft.com/office/drawing/2014/main" id="{18633C49-F98E-44D9-BCD3-A35CF4D26270}"/>
              </a:ext>
            </a:extLst>
          </p:cNvPr>
          <p:cNvSpPr txBox="1"/>
          <p:nvPr/>
        </p:nvSpPr>
        <p:spPr>
          <a:xfrm>
            <a:off x="1109761" y="101147"/>
            <a:ext cx="3775172" cy="369332"/>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dirty="0">
                <a:effectLst>
                  <a:outerShdw blurRad="38100" dist="38100" dir="2700000" algn="tl">
                    <a:srgbClr val="000000">
                      <a:alpha val="43137"/>
                    </a:srgbClr>
                  </a:outerShdw>
                </a:effectLst>
                <a:cs typeface="Arial" panose="020B0604020202020204" pitchFamily="34" charset="0"/>
              </a:rPr>
              <a:t>Forest Management Standards</a:t>
            </a:r>
          </a:p>
        </p:txBody>
      </p:sp>
      <p:sp>
        <p:nvSpPr>
          <p:cNvPr id="16" name="TextBox 15">
            <a:extLst>
              <a:ext uri="{FF2B5EF4-FFF2-40B4-BE49-F238E27FC236}">
                <a16:creationId xmlns:a16="http://schemas.microsoft.com/office/drawing/2014/main" id="{2E19D0BD-ED11-4F04-81BB-541A84E87A96}"/>
              </a:ext>
            </a:extLst>
          </p:cNvPr>
          <p:cNvSpPr txBox="1"/>
          <p:nvPr/>
        </p:nvSpPr>
        <p:spPr>
          <a:xfrm>
            <a:off x="5153494" y="101147"/>
            <a:ext cx="4849247" cy="369332"/>
          </a:xfrm>
          <a:prstGeom prst="rect">
            <a:avLst/>
          </a:prstGeom>
          <a:solidFill>
            <a:schemeClr val="bg1">
              <a:alpha val="58000"/>
            </a:schemeClr>
          </a:solidFill>
          <a:effectLst>
            <a:outerShdw blurRad="76200" dir="18900000" sy="23000" kx="-1200000" algn="bl" rotWithShape="0">
              <a:prstClr val="black">
                <a:alpha val="20000"/>
              </a:prstClr>
            </a:outerShdw>
          </a:effectLst>
        </p:spPr>
        <p:txBody>
          <a:bodyPr wrap="square" rtlCol="0">
            <a:spAutoFit/>
          </a:bodyPr>
          <a:lstStyle/>
          <a:p>
            <a:r>
              <a:rPr lang="en-US" dirty="0">
                <a:effectLst>
                  <a:outerShdw blurRad="38100" dist="38100" dir="2700000" algn="tl">
                    <a:srgbClr val="000000">
                      <a:alpha val="43137"/>
                    </a:srgbClr>
                  </a:outerShdw>
                </a:effectLst>
                <a:cs typeface="Arial" panose="020B0604020202020204" pitchFamily="34" charset="0"/>
              </a:rPr>
              <a:t>Chain-of-Custody/Supply Chain Standards</a:t>
            </a:r>
          </a:p>
        </p:txBody>
      </p:sp>
    </p:spTree>
    <p:extLst>
      <p:ext uri="{BB962C8B-B14F-4D97-AF65-F5344CB8AC3E}">
        <p14:creationId xmlns:p14="http://schemas.microsoft.com/office/powerpoint/2010/main" val="1740746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7504-3FCB-091B-001B-72066C8F9A61}"/>
              </a:ext>
            </a:extLst>
          </p:cNvPr>
          <p:cNvSpPr>
            <a:spLocks noGrp="1"/>
          </p:cNvSpPr>
          <p:nvPr>
            <p:ph type="title"/>
          </p:nvPr>
        </p:nvSpPr>
        <p:spPr/>
        <p:txBody>
          <a:bodyPr/>
          <a:lstStyle/>
          <a:p>
            <a:r>
              <a:rPr lang="en-US" dirty="0"/>
              <a:t>Certification Standard Requirements</a:t>
            </a:r>
          </a:p>
        </p:txBody>
      </p:sp>
      <p:graphicFrame>
        <p:nvGraphicFramePr>
          <p:cNvPr id="5" name="Table 5">
            <a:extLst>
              <a:ext uri="{FF2B5EF4-FFF2-40B4-BE49-F238E27FC236}">
                <a16:creationId xmlns:a16="http://schemas.microsoft.com/office/drawing/2014/main" id="{9B445B16-2472-381D-7C76-90888626F073}"/>
              </a:ext>
            </a:extLst>
          </p:cNvPr>
          <p:cNvGraphicFramePr>
            <a:graphicFrameLocks noGrp="1"/>
          </p:cNvGraphicFramePr>
          <p:nvPr/>
        </p:nvGraphicFramePr>
        <p:xfrm>
          <a:off x="2336800" y="1412238"/>
          <a:ext cx="9245600" cy="4791474"/>
        </p:xfrm>
        <a:graphic>
          <a:graphicData uri="http://schemas.openxmlformats.org/drawingml/2006/table">
            <a:tbl>
              <a:tblPr firstRow="1" bandRow="1">
                <a:tableStyleId>{5C22544A-7EE6-4342-B048-85BDC9FD1C3A}</a:tableStyleId>
              </a:tblPr>
              <a:tblGrid>
                <a:gridCol w="4622800">
                  <a:extLst>
                    <a:ext uri="{9D8B030D-6E8A-4147-A177-3AD203B41FA5}">
                      <a16:colId xmlns:a16="http://schemas.microsoft.com/office/drawing/2014/main" val="2957821487"/>
                    </a:ext>
                  </a:extLst>
                </a:gridCol>
                <a:gridCol w="4622800">
                  <a:extLst>
                    <a:ext uri="{9D8B030D-6E8A-4147-A177-3AD203B41FA5}">
                      <a16:colId xmlns:a16="http://schemas.microsoft.com/office/drawing/2014/main" val="1364952375"/>
                    </a:ext>
                  </a:extLst>
                </a:gridCol>
              </a:tblGrid>
              <a:tr h="499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Forest Stewardship Council (FSC)</a:t>
                      </a:r>
                    </a:p>
                  </a:txBody>
                  <a:tcPr/>
                </a:tc>
                <a:tc>
                  <a:txBody>
                    <a:bodyPr/>
                    <a:lstStyle/>
                    <a:p>
                      <a:pPr algn="ctr"/>
                      <a:r>
                        <a:rPr lang="en-US" sz="2000" dirty="0"/>
                        <a:t>Sustainable Forestry Initiative (SFI)</a:t>
                      </a:r>
                    </a:p>
                  </a:txBody>
                  <a:tcPr/>
                </a:tc>
                <a:extLst>
                  <a:ext uri="{0D108BD9-81ED-4DB2-BD59-A6C34878D82A}">
                    <a16:rowId xmlns:a16="http://schemas.microsoft.com/office/drawing/2014/main" val="2192246292"/>
                  </a:ext>
                </a:extLst>
              </a:tr>
              <a:tr h="1457145">
                <a:tc>
                  <a:txBody>
                    <a:bodyPr/>
                    <a:lstStyle/>
                    <a:p>
                      <a:r>
                        <a:rPr lang="en-US" sz="2000" dirty="0"/>
                        <a:t>Requires protection of forest</a:t>
                      </a:r>
                    </a:p>
                    <a:p>
                      <a:r>
                        <a:rPr lang="en-US" sz="2000" dirty="0"/>
                        <a:t>ecosystems and functions,</a:t>
                      </a:r>
                    </a:p>
                    <a:p>
                      <a:r>
                        <a:rPr lang="en-US" sz="2000" dirty="0"/>
                        <a:t>including genetic, species, and</a:t>
                      </a:r>
                    </a:p>
                    <a:p>
                      <a:r>
                        <a:rPr lang="en-US" sz="2000" dirty="0"/>
                        <a:t>ecosystem diversity.</a:t>
                      </a:r>
                    </a:p>
                  </a:txBody>
                  <a:tcPr/>
                </a:tc>
                <a:tc>
                  <a:txBody>
                    <a:bodyPr/>
                    <a:lstStyle/>
                    <a:p>
                      <a:r>
                        <a:rPr lang="en-US" sz="2000" dirty="0"/>
                        <a:t>Requires a "program to promote</a:t>
                      </a:r>
                    </a:p>
                    <a:p>
                      <a:r>
                        <a:rPr lang="en-US" sz="2000" dirty="0"/>
                        <a:t>the conservation of native biological</a:t>
                      </a:r>
                    </a:p>
                    <a:p>
                      <a:r>
                        <a:rPr lang="en-US" sz="2000" dirty="0"/>
                        <a:t>diversity."</a:t>
                      </a:r>
                    </a:p>
                    <a:p>
                      <a:endParaRPr lang="en-US" dirty="0"/>
                    </a:p>
                  </a:txBody>
                  <a:tcPr/>
                </a:tc>
                <a:extLst>
                  <a:ext uri="{0D108BD9-81ED-4DB2-BD59-A6C34878D82A}">
                    <a16:rowId xmlns:a16="http://schemas.microsoft.com/office/drawing/2014/main" val="152690825"/>
                  </a:ext>
                </a:extLst>
              </a:tr>
              <a:tr h="2802201">
                <a:tc>
                  <a:txBody>
                    <a:bodyPr/>
                    <a:lstStyle/>
                    <a:p>
                      <a:r>
                        <a:rPr lang="en-US" sz="2000" dirty="0"/>
                        <a:t>Requires protection of Rare,</a:t>
                      </a:r>
                    </a:p>
                    <a:p>
                      <a:r>
                        <a:rPr lang="en-US" sz="2000" dirty="0"/>
                        <a:t>Threatened or Endangered (RTE)</a:t>
                      </a:r>
                    </a:p>
                    <a:p>
                      <a:r>
                        <a:rPr lang="en-US" sz="2000" dirty="0"/>
                        <a:t>species, based on credible</a:t>
                      </a:r>
                    </a:p>
                    <a:p>
                      <a:r>
                        <a:rPr lang="en-US" sz="2000" dirty="0"/>
                        <a:t>scientific analysis, assessments of</a:t>
                      </a:r>
                    </a:p>
                    <a:p>
                      <a:r>
                        <a:rPr lang="en-US" sz="2000" dirty="0"/>
                        <a:t>potential impacts to RTE species</a:t>
                      </a:r>
                    </a:p>
                    <a:p>
                      <a:r>
                        <a:rPr lang="en-US" sz="2000" dirty="0"/>
                        <a:t>prior to any harvest, and</a:t>
                      </a:r>
                    </a:p>
                    <a:p>
                      <a:r>
                        <a:rPr lang="en-US" sz="2000" dirty="0"/>
                        <a:t>safeguards to protect and/or</a:t>
                      </a:r>
                    </a:p>
                    <a:p>
                      <a:r>
                        <a:rPr lang="en-US" sz="2000" dirty="0"/>
                        <a:t>enhance RTE species.</a:t>
                      </a:r>
                    </a:p>
                  </a:txBody>
                  <a:tcPr/>
                </a:tc>
                <a:tc>
                  <a:txBody>
                    <a:bodyPr/>
                    <a:lstStyle/>
                    <a:p>
                      <a:r>
                        <a:rPr lang="en-US" sz="2000" dirty="0"/>
                        <a:t>Requires "a program to</a:t>
                      </a:r>
                    </a:p>
                    <a:p>
                      <a:r>
                        <a:rPr lang="en-US" sz="2000" dirty="0"/>
                        <a:t>protect federal- or state-listed</a:t>
                      </a:r>
                    </a:p>
                    <a:p>
                      <a:r>
                        <a:rPr lang="en-US" sz="2000" dirty="0"/>
                        <a:t>threatened or endangered species."</a:t>
                      </a:r>
                    </a:p>
                    <a:p>
                      <a:endParaRPr lang="en-US" sz="2000" dirty="0"/>
                    </a:p>
                    <a:p>
                      <a:r>
                        <a:rPr lang="en-US" sz="2000" dirty="0"/>
                        <a:t>Additionally requires a program to</a:t>
                      </a:r>
                    </a:p>
                    <a:p>
                      <a:r>
                        <a:rPr lang="en-US" sz="2000" dirty="0"/>
                        <a:t>locate “viable occurrences” of</a:t>
                      </a:r>
                    </a:p>
                    <a:p>
                      <a:r>
                        <a:rPr lang="en-US" sz="2000" dirty="0"/>
                        <a:t>globally imperiled species, which</a:t>
                      </a:r>
                    </a:p>
                    <a:p>
                      <a:r>
                        <a:rPr lang="en-US" sz="2000" dirty="0"/>
                        <a:t>would generally trigger legal</a:t>
                      </a:r>
                    </a:p>
                    <a:p>
                      <a:r>
                        <a:rPr lang="en-US" sz="2000" dirty="0"/>
                        <a:t>protection.</a:t>
                      </a:r>
                    </a:p>
                  </a:txBody>
                  <a:tcPr/>
                </a:tc>
                <a:extLst>
                  <a:ext uri="{0D108BD9-81ED-4DB2-BD59-A6C34878D82A}">
                    <a16:rowId xmlns:a16="http://schemas.microsoft.com/office/drawing/2014/main" val="2459973392"/>
                  </a:ext>
                </a:extLst>
              </a:tr>
            </a:tbl>
          </a:graphicData>
        </a:graphic>
      </p:graphicFrame>
    </p:spTree>
    <p:extLst>
      <p:ext uri="{BB962C8B-B14F-4D97-AF65-F5344CB8AC3E}">
        <p14:creationId xmlns:p14="http://schemas.microsoft.com/office/powerpoint/2010/main" val="4134348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D530-2D33-4795-43B0-67EEC05485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D4C7B0-F826-56E7-C601-6CD9C1A1448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16807705"/>
      </p:ext>
    </p:extLst>
  </p:cSld>
  <p:clrMapOvr>
    <a:masterClrMapping/>
  </p:clrMapOvr>
  <mc:AlternateContent xmlns:mc="http://schemas.openxmlformats.org/markup-compatibility/2006" xmlns:p14="http://schemas.microsoft.com/office/powerpoint/2010/main">
    <mc:Choice Requires="p14">
      <p:transition spd="slow" p14:dur="2000" advTm="146681"/>
    </mc:Choice>
    <mc:Fallback xmlns="">
      <p:transition spd="slow" advTm="14668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Topics</a:t>
            </a:r>
          </a:p>
        </p:txBody>
      </p:sp>
      <p:sp>
        <p:nvSpPr>
          <p:cNvPr id="3" name="Content Placeholder 2"/>
          <p:cNvSpPr>
            <a:spLocks noGrp="1"/>
          </p:cNvSpPr>
          <p:nvPr>
            <p:ph idx="1"/>
          </p:nvPr>
        </p:nvSpPr>
        <p:spPr>
          <a:xfrm>
            <a:off x="3429000" y="1600201"/>
            <a:ext cx="6781800" cy="4525963"/>
          </a:xfrm>
        </p:spPr>
        <p:txBody>
          <a:bodyPr/>
          <a:lstStyle/>
          <a:p>
            <a:r>
              <a:rPr lang="en-US" dirty="0"/>
              <a:t>Summary of Seasonal Restrictions</a:t>
            </a:r>
          </a:p>
        </p:txBody>
      </p:sp>
    </p:spTree>
    <p:extLst>
      <p:ext uri="{BB962C8B-B14F-4D97-AF65-F5344CB8AC3E}">
        <p14:creationId xmlns:p14="http://schemas.microsoft.com/office/powerpoint/2010/main" val="801165022"/>
      </p:ext>
    </p:extLst>
  </p:cSld>
  <p:clrMapOvr>
    <a:masterClrMapping/>
  </p:clrMapOvr>
  <mc:AlternateContent xmlns:mc="http://schemas.openxmlformats.org/markup-compatibility/2006" xmlns:p14="http://schemas.microsoft.com/office/powerpoint/2010/main">
    <mc:Choice Requires="p14">
      <p:transition spd="slow" p14:dur="2000" advTm="3516"/>
    </mc:Choice>
    <mc:Fallback xmlns="">
      <p:transition spd="slow" advTm="351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Insect/Disease Restrictions</a:t>
            </a:r>
          </a:p>
        </p:txBody>
      </p:sp>
      <p:sp>
        <p:nvSpPr>
          <p:cNvPr id="3" name="Content Placeholder 2"/>
          <p:cNvSpPr>
            <a:spLocks noGrp="1"/>
          </p:cNvSpPr>
          <p:nvPr>
            <p:ph idx="1"/>
          </p:nvPr>
        </p:nvSpPr>
        <p:spPr/>
        <p:txBody>
          <a:bodyPr/>
          <a:lstStyle/>
          <a:p>
            <a:r>
              <a:rPr lang="en-US" dirty="0"/>
              <a:t>Oak Wilt: April 15 to July 15. </a:t>
            </a:r>
          </a:p>
          <a:p>
            <a:r>
              <a:rPr lang="en-US" dirty="0"/>
              <a:t>Pine bark beetle: March 1 through July 1</a:t>
            </a:r>
          </a:p>
          <a:p>
            <a:endParaRPr lang="en-US" dirty="0"/>
          </a:p>
          <a:p>
            <a:endParaRPr lang="en-US" dirty="0"/>
          </a:p>
        </p:txBody>
      </p:sp>
    </p:spTree>
    <p:extLst>
      <p:ext uri="{BB962C8B-B14F-4D97-AF65-F5344CB8AC3E}">
        <p14:creationId xmlns:p14="http://schemas.microsoft.com/office/powerpoint/2010/main" val="3331076984"/>
      </p:ext>
    </p:extLst>
  </p:cSld>
  <p:clrMapOvr>
    <a:masterClrMapping/>
  </p:clrMapOvr>
  <mc:AlternateContent xmlns:mc="http://schemas.openxmlformats.org/markup-compatibility/2006" xmlns:p14="http://schemas.microsoft.com/office/powerpoint/2010/main">
    <mc:Choice Requires="p14">
      <p:transition spd="slow" p14:dur="2000" advTm="73887"/>
    </mc:Choice>
    <mc:Fallback xmlns="">
      <p:transition spd="slow" advTm="7388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Wildlife Restrictions</a:t>
            </a:r>
          </a:p>
        </p:txBody>
      </p:sp>
      <p:sp>
        <p:nvSpPr>
          <p:cNvPr id="3" name="Content Placeholder 2"/>
          <p:cNvSpPr>
            <a:spLocks noGrp="1"/>
          </p:cNvSpPr>
          <p:nvPr>
            <p:ph idx="1"/>
          </p:nvPr>
        </p:nvSpPr>
        <p:spPr/>
        <p:txBody>
          <a:bodyPr>
            <a:normAutofit/>
          </a:bodyPr>
          <a:lstStyle/>
          <a:p>
            <a:r>
              <a:rPr lang="en-US" dirty="0"/>
              <a:t>Kirtland’s Warbler Nesting: May 1st to August 15</a:t>
            </a:r>
            <a:r>
              <a:rPr lang="en-US" baseline="30000" dirty="0"/>
              <a:t>th</a:t>
            </a:r>
            <a:r>
              <a:rPr lang="en-US" dirty="0"/>
              <a:t>. At least 500 feet.</a:t>
            </a:r>
          </a:p>
          <a:p>
            <a:r>
              <a:rPr lang="en-US" dirty="0"/>
              <a:t>Red Shouldered Hawk Nest Tree: March 15 to July 15 (NLP). April 1 to July 30 (UP). February 15 to July 1 (SLP).  5 Chain (330 feet) buffer</a:t>
            </a:r>
          </a:p>
          <a:p>
            <a:r>
              <a:rPr lang="en-US" dirty="0"/>
              <a:t>Eagle Nest: Only harvest September 1 through December 31.</a:t>
            </a:r>
          </a:p>
          <a:p>
            <a:r>
              <a:rPr lang="en-US" dirty="0"/>
              <a:t>Loon: April 15th - August 15</a:t>
            </a:r>
            <a:r>
              <a:rPr lang="en-US" baseline="30000" dirty="0"/>
              <a:t>th</a:t>
            </a:r>
            <a:r>
              <a:rPr lang="en-US" dirty="0"/>
              <a:t>. Next to Lake.</a:t>
            </a:r>
          </a:p>
        </p:txBody>
      </p:sp>
    </p:spTree>
    <p:extLst>
      <p:ext uri="{BB962C8B-B14F-4D97-AF65-F5344CB8AC3E}">
        <p14:creationId xmlns:p14="http://schemas.microsoft.com/office/powerpoint/2010/main" val="3850048338"/>
      </p:ext>
    </p:extLst>
  </p:cSld>
  <p:clrMapOvr>
    <a:masterClrMapping/>
  </p:clrMapOvr>
  <mc:AlternateContent xmlns:mc="http://schemas.openxmlformats.org/markup-compatibility/2006" xmlns:p14="http://schemas.microsoft.com/office/powerpoint/2010/main">
    <mc:Choice Requires="p14">
      <p:transition spd="slow" p14:dur="2000" advTm="78759"/>
    </mc:Choice>
    <mc:Fallback xmlns="">
      <p:transition spd="slow" advTm="787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DE16C18B-7967-47F2-9198-601E6477096D}"/>
              </a:ext>
            </a:extLst>
          </p:cNvPr>
          <p:cNvSpPr>
            <a:spLocks noGrp="1"/>
          </p:cNvSpPr>
          <p:nvPr>
            <p:ph type="title"/>
          </p:nvPr>
        </p:nvSpPr>
        <p:spPr/>
        <p:txBody>
          <a:bodyPr/>
          <a:lstStyle/>
          <a:p>
            <a:pPr>
              <a:defRPr/>
            </a:pPr>
            <a:r>
              <a:rPr lang="en-US" dirty="0">
                <a:latin typeface="+mn-lt"/>
              </a:rPr>
              <a:t>Laws and Regulations</a:t>
            </a:r>
          </a:p>
        </p:txBody>
      </p:sp>
      <p:sp>
        <p:nvSpPr>
          <p:cNvPr id="3" name="Content Placeholder 2">
            <a:extLst>
              <a:ext uri="{FF2B5EF4-FFF2-40B4-BE49-F238E27FC236}">
                <a16:creationId xmlns:a16="http://schemas.microsoft.com/office/drawing/2014/main" id="{195DBD11-9BF6-4ABC-BD97-5DDDF1C1FB7F}"/>
              </a:ext>
            </a:extLst>
          </p:cNvPr>
          <p:cNvSpPr>
            <a:spLocks noGrp="1"/>
          </p:cNvSpPr>
          <p:nvPr>
            <p:ph idx="1"/>
          </p:nvPr>
        </p:nvSpPr>
        <p:spPr/>
        <p:txBody>
          <a:bodyPr rtlCol="0">
            <a:normAutofit/>
          </a:bodyPr>
          <a:lstStyle/>
          <a:p>
            <a:pPr marL="594360" indent="-457200">
              <a:buClr>
                <a:schemeClr val="tx1">
                  <a:shade val="95000"/>
                </a:schemeClr>
              </a:buClr>
              <a:defRPr/>
            </a:pPr>
            <a:r>
              <a:rPr lang="en-US" dirty="0"/>
              <a:t>Federal Endangered Species Act</a:t>
            </a:r>
          </a:p>
          <a:p>
            <a:pPr marL="594360" indent="-457200">
              <a:buClr>
                <a:schemeClr val="tx1">
                  <a:shade val="95000"/>
                </a:schemeClr>
              </a:buClr>
              <a:defRPr/>
            </a:pPr>
            <a:r>
              <a:rPr lang="en-US" dirty="0"/>
              <a:t>State T&amp;E legislation, Part 365</a:t>
            </a:r>
          </a:p>
          <a:p>
            <a:pPr marL="594360" indent="-457200">
              <a:buClr>
                <a:schemeClr val="tx1">
                  <a:shade val="95000"/>
                </a:schemeClr>
              </a:buClr>
              <a:defRPr/>
            </a:pPr>
            <a:r>
              <a:rPr lang="en-US" dirty="0"/>
              <a:t>Regulations on the Take of Reptiles and Amphibians</a:t>
            </a:r>
          </a:p>
          <a:p>
            <a:pPr marL="594360" indent="-457200">
              <a:buClr>
                <a:schemeClr val="tx1">
                  <a:shade val="95000"/>
                </a:schemeClr>
              </a:buClr>
              <a:defRPr/>
            </a:pPr>
            <a:r>
              <a:rPr lang="en-US" dirty="0"/>
              <a:t>Bald and Golden Eagle Protection Act</a:t>
            </a:r>
          </a:p>
          <a:p>
            <a:pPr marL="594360" indent="-457200">
              <a:buClr>
                <a:schemeClr val="tx1">
                  <a:shade val="95000"/>
                </a:schemeClr>
              </a:buClr>
              <a:defRPr/>
            </a:pPr>
            <a:r>
              <a:rPr lang="en-US" dirty="0"/>
              <a:t>Ginseng Act</a:t>
            </a:r>
          </a:p>
          <a:p>
            <a:pPr marL="594360" indent="-457200">
              <a:buClr>
                <a:schemeClr val="tx1">
                  <a:shade val="95000"/>
                </a:schemeClr>
              </a:buClr>
              <a:defRPr/>
            </a:pPr>
            <a:r>
              <a:rPr lang="en-US" dirty="0"/>
              <a:t>Christmas Tree Act</a:t>
            </a:r>
          </a:p>
        </p:txBody>
      </p:sp>
    </p:spTree>
  </p:cSld>
  <p:clrMapOvr>
    <a:masterClrMapping/>
  </p:clrMapOvr>
  <mc:AlternateContent xmlns:mc="http://schemas.openxmlformats.org/markup-compatibility/2006" xmlns:p14="http://schemas.microsoft.com/office/powerpoint/2010/main">
    <mc:Choice Requires="p14">
      <p:transition spd="slow" p14:dur="2000" advTm="100924"/>
    </mc:Choice>
    <mc:Fallback xmlns="">
      <p:transition spd="slow" advTm="10092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Recreation Restrictions</a:t>
            </a:r>
          </a:p>
        </p:txBody>
      </p:sp>
      <p:sp>
        <p:nvSpPr>
          <p:cNvPr id="3" name="Content Placeholder 2"/>
          <p:cNvSpPr>
            <a:spLocks noGrp="1"/>
          </p:cNvSpPr>
          <p:nvPr>
            <p:ph idx="1"/>
          </p:nvPr>
        </p:nvSpPr>
        <p:spPr/>
        <p:txBody>
          <a:bodyPr/>
          <a:lstStyle/>
          <a:p>
            <a:r>
              <a:rPr lang="en-US" dirty="0"/>
              <a:t>Hunting: Bear-September 29 thru October 2nd or Deer-November 13 thru November 16</a:t>
            </a:r>
            <a:r>
              <a:rPr lang="en-US" baseline="30000" dirty="0"/>
              <a:t>th</a:t>
            </a:r>
            <a:r>
              <a:rPr lang="en-US" dirty="0"/>
              <a:t>.</a:t>
            </a:r>
          </a:p>
          <a:p>
            <a:r>
              <a:rPr lang="en-US" dirty="0"/>
              <a:t>Snowmobile Trail: December 1 to March 31</a:t>
            </a:r>
          </a:p>
        </p:txBody>
      </p:sp>
    </p:spTree>
    <p:extLst>
      <p:ext uri="{BB962C8B-B14F-4D97-AF65-F5344CB8AC3E}">
        <p14:creationId xmlns:p14="http://schemas.microsoft.com/office/powerpoint/2010/main" val="1425853449"/>
      </p:ext>
    </p:extLst>
  </p:cSld>
  <p:clrMapOvr>
    <a:masterClrMapping/>
  </p:clrMapOvr>
  <mc:AlternateContent xmlns:mc="http://schemas.openxmlformats.org/markup-compatibility/2006" xmlns:p14="http://schemas.microsoft.com/office/powerpoint/2010/main">
    <mc:Choice Requires="p14">
      <p:transition spd="slow" p14:dur="2000" advTm="28710"/>
    </mc:Choice>
    <mc:Fallback xmlns="">
      <p:transition spd="slow" advTm="2871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Restrictions</a:t>
            </a:r>
          </a:p>
        </p:txBody>
      </p:sp>
      <p:sp>
        <p:nvSpPr>
          <p:cNvPr id="3" name="Content Placeholder 2"/>
          <p:cNvSpPr>
            <a:spLocks noGrp="1"/>
          </p:cNvSpPr>
          <p:nvPr>
            <p:ph idx="1"/>
          </p:nvPr>
        </p:nvSpPr>
        <p:spPr/>
        <p:txBody>
          <a:bodyPr/>
          <a:lstStyle/>
          <a:p>
            <a:r>
              <a:rPr lang="en-US" dirty="0"/>
              <a:t>National Guard: May 1 to October 31</a:t>
            </a:r>
          </a:p>
          <a:p>
            <a:r>
              <a:rPr lang="en-US" dirty="0"/>
              <a:t>Bark Slippage: April 15 to July 15</a:t>
            </a:r>
          </a:p>
        </p:txBody>
      </p:sp>
    </p:spTree>
    <p:extLst>
      <p:ext uri="{BB962C8B-B14F-4D97-AF65-F5344CB8AC3E}">
        <p14:creationId xmlns:p14="http://schemas.microsoft.com/office/powerpoint/2010/main" val="2180819110"/>
      </p:ext>
    </p:extLst>
  </p:cSld>
  <p:clrMapOvr>
    <a:masterClrMapping/>
  </p:clrMapOvr>
  <mc:AlternateContent xmlns:mc="http://schemas.openxmlformats.org/markup-compatibility/2006" xmlns:p14="http://schemas.microsoft.com/office/powerpoint/2010/main">
    <mc:Choice Requires="p14">
      <p:transition spd="slow" p14:dur="2000" advTm="25219"/>
    </mc:Choice>
    <mc:Fallback xmlns="">
      <p:transition spd="slow" advTm="2521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1755" r="1"/>
          <a:stretch/>
        </p:blipFill>
        <p:spPr>
          <a:xfrm>
            <a:off x="1524000" y="-144780"/>
            <a:ext cx="9136380" cy="7010400"/>
          </a:xfrm>
          <a:prstGeom prst="rect">
            <a:avLst/>
          </a:prstGeom>
        </p:spPr>
      </p:pic>
      <p:sp>
        <p:nvSpPr>
          <p:cNvPr id="5" name="Rectangle 4"/>
          <p:cNvSpPr/>
          <p:nvPr/>
        </p:nvSpPr>
        <p:spPr>
          <a:xfrm>
            <a:off x="1524000" y="4178716"/>
            <a:ext cx="9136380" cy="2133600"/>
          </a:xfrm>
          <a:prstGeom prst="rect">
            <a:avLst/>
          </a:prstGeom>
          <a:solidFill>
            <a:schemeClr val="accent6">
              <a:lumMod val="75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Franklin Gothic Book"/>
            </a:endParaRPr>
          </a:p>
        </p:txBody>
      </p:sp>
      <p:sp>
        <p:nvSpPr>
          <p:cNvPr id="2" name="Title 1"/>
          <p:cNvSpPr>
            <a:spLocks noGrp="1"/>
          </p:cNvSpPr>
          <p:nvPr>
            <p:ph type="title"/>
          </p:nvPr>
        </p:nvSpPr>
        <p:spPr>
          <a:xfrm>
            <a:off x="990600" y="4674016"/>
            <a:ext cx="8229600" cy="1143000"/>
          </a:xfrm>
        </p:spPr>
        <p:txBody>
          <a:bodyPr/>
          <a:lstStyle/>
          <a:p>
            <a:r>
              <a:rPr lang="en-US" b="1" dirty="0">
                <a:effectLst>
                  <a:outerShdw blurRad="38100" dist="38100" dir="2700000" algn="tl">
                    <a:srgbClr val="000000">
                      <a:alpha val="43137"/>
                    </a:srgbClr>
                  </a:outerShdw>
                </a:effectLst>
              </a:rPr>
              <a:t>Questions?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3962400"/>
            <a:ext cx="2508298" cy="2566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3236410"/>
      </p:ext>
    </p:extLst>
  </p:cSld>
  <p:clrMapOvr>
    <a:masterClrMapping/>
  </p:clrMapOvr>
  <mc:AlternateContent xmlns:mc="http://schemas.openxmlformats.org/markup-compatibility/2006" xmlns:p14="http://schemas.microsoft.com/office/powerpoint/2010/main">
    <mc:Choice Requires="p14">
      <p:transition spd="slow" p14:dur="2000" advTm="116126"/>
    </mc:Choice>
    <mc:Fallback xmlns="">
      <p:transition spd="slow" advTm="1161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1F389B8-1887-473F-823F-AABF6DC76A7A}"/>
              </a:ext>
            </a:extLst>
          </p:cNvPr>
          <p:cNvSpPr>
            <a:spLocks noGrp="1"/>
          </p:cNvSpPr>
          <p:nvPr>
            <p:ph type="title"/>
          </p:nvPr>
        </p:nvSpPr>
        <p:spPr/>
        <p:txBody>
          <a:bodyPr>
            <a:normAutofit/>
          </a:bodyPr>
          <a:lstStyle/>
          <a:p>
            <a:pPr>
              <a:defRPr/>
            </a:pPr>
            <a:r>
              <a:rPr lang="en-US"/>
              <a:t>Endangered Species Act of 1973</a:t>
            </a:r>
          </a:p>
        </p:txBody>
      </p:sp>
      <p:sp>
        <p:nvSpPr>
          <p:cNvPr id="8195" name="Content Placeholder 2">
            <a:extLst>
              <a:ext uri="{FF2B5EF4-FFF2-40B4-BE49-F238E27FC236}">
                <a16:creationId xmlns:a16="http://schemas.microsoft.com/office/drawing/2014/main" id="{A65E9924-DC52-4EAD-8021-89C973B370EA}"/>
              </a:ext>
            </a:extLst>
          </p:cNvPr>
          <p:cNvSpPr>
            <a:spLocks noGrp="1"/>
          </p:cNvSpPr>
          <p:nvPr>
            <p:ph idx="1"/>
          </p:nvPr>
        </p:nvSpPr>
        <p:spPr/>
        <p:txBody>
          <a:bodyPr>
            <a:normAutofit/>
          </a:bodyPr>
          <a:lstStyle/>
          <a:p>
            <a:pPr marL="594360" indent="-457200">
              <a:buClr>
                <a:schemeClr val="tx1">
                  <a:shade val="95000"/>
                </a:schemeClr>
              </a:buClr>
              <a:defRPr/>
            </a:pPr>
            <a:r>
              <a:rPr lang="en-US" dirty="0"/>
              <a:t>Fish and Wildlife Service has authority </a:t>
            </a:r>
          </a:p>
          <a:p>
            <a:pPr marL="594360" indent="-457200">
              <a:buClr>
                <a:schemeClr val="tx1">
                  <a:shade val="95000"/>
                </a:schemeClr>
              </a:buClr>
              <a:defRPr/>
            </a:pPr>
            <a:r>
              <a:rPr lang="en-US" dirty="0"/>
              <a:t>Section 9 of the ESA prohibits activities that might “take” a listed species</a:t>
            </a:r>
          </a:p>
          <a:p>
            <a:pPr marL="594360" indent="-457200">
              <a:buClr>
                <a:schemeClr val="tx1">
                  <a:shade val="95000"/>
                </a:schemeClr>
              </a:buClr>
              <a:defRPr/>
            </a:pPr>
            <a:r>
              <a:rPr lang="en-US" dirty="0"/>
              <a:t>Federally listed plants are protected only when there is a federal nexus</a:t>
            </a:r>
          </a:p>
          <a:p>
            <a:pPr marL="1042416" lvl="1" indent="-457200">
              <a:defRPr/>
            </a:pPr>
            <a:r>
              <a:rPr lang="en-US" dirty="0"/>
              <a:t>Federal nexus: land, funding, agency</a:t>
            </a:r>
          </a:p>
          <a:p>
            <a:pPr marL="1042416" lvl="1" indent="-457200">
              <a:defRPr/>
            </a:pPr>
            <a:r>
              <a:rPr lang="en-US" dirty="0"/>
              <a:t>Federal ESA vs. State law</a:t>
            </a:r>
          </a:p>
        </p:txBody>
      </p:sp>
    </p:spTree>
  </p:cSld>
  <p:clrMapOvr>
    <a:masterClrMapping/>
  </p:clrMapOvr>
  <mc:AlternateContent xmlns:mc="http://schemas.openxmlformats.org/markup-compatibility/2006" xmlns:p14="http://schemas.microsoft.com/office/powerpoint/2010/main">
    <mc:Choice Requires="p14">
      <p:transition spd="slow" p14:dur="2000" advTm="89230"/>
    </mc:Choice>
    <mc:Fallback xmlns="">
      <p:transition spd="slow" advTm="892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17FF364-1F9C-4846-9286-34B184851DCA}"/>
              </a:ext>
            </a:extLst>
          </p:cNvPr>
          <p:cNvSpPr>
            <a:spLocks noGrp="1"/>
          </p:cNvSpPr>
          <p:nvPr>
            <p:ph type="title"/>
          </p:nvPr>
        </p:nvSpPr>
        <p:spPr/>
        <p:txBody>
          <a:bodyPr/>
          <a:lstStyle/>
          <a:p>
            <a:pPr>
              <a:defRPr/>
            </a:pPr>
            <a:r>
              <a:rPr lang="en-US" dirty="0"/>
              <a:t>What is “Take”?</a:t>
            </a:r>
          </a:p>
        </p:txBody>
      </p:sp>
      <p:sp>
        <p:nvSpPr>
          <p:cNvPr id="12291" name="Content Placeholder 2">
            <a:extLst>
              <a:ext uri="{FF2B5EF4-FFF2-40B4-BE49-F238E27FC236}">
                <a16:creationId xmlns:a16="http://schemas.microsoft.com/office/drawing/2014/main" id="{5BFFCAC4-6D4D-4A32-9879-E355053FEC40}"/>
              </a:ext>
            </a:extLst>
          </p:cNvPr>
          <p:cNvSpPr>
            <a:spLocks noGrp="1"/>
          </p:cNvSpPr>
          <p:nvPr>
            <p:ph idx="1"/>
          </p:nvPr>
        </p:nvSpPr>
        <p:spPr/>
        <p:txBody>
          <a:bodyPr>
            <a:normAutofit/>
          </a:bodyPr>
          <a:lstStyle/>
          <a:p>
            <a:pPr marL="594360" indent="-457200">
              <a:buClr>
                <a:schemeClr val="tx1">
                  <a:shade val="95000"/>
                </a:schemeClr>
              </a:buClr>
              <a:defRPr/>
            </a:pPr>
            <a:r>
              <a:rPr lang="en-US" dirty="0"/>
              <a:t>“Take” of fish and wildlife: to harass, harm, pursue, hunt, shoot, wound, kill, trap, capture, collect, or attempt to engage in any such conduct</a:t>
            </a:r>
          </a:p>
          <a:p>
            <a:pPr marL="594360" indent="-457200">
              <a:buClr>
                <a:schemeClr val="tx1">
                  <a:shade val="95000"/>
                </a:schemeClr>
              </a:buClr>
              <a:defRPr/>
            </a:pPr>
            <a:r>
              <a:rPr lang="en-US" dirty="0"/>
              <a:t>“Harm” includes habitat destruction that kills or injures listed species</a:t>
            </a:r>
          </a:p>
          <a:p>
            <a:pPr marL="594360" indent="-457200">
              <a:buClr>
                <a:schemeClr val="tx1">
                  <a:shade val="95000"/>
                </a:schemeClr>
              </a:buClr>
              <a:defRPr/>
            </a:pPr>
            <a:r>
              <a:rPr lang="en-US" dirty="0"/>
              <a:t>“Take” of plants: to collect, pick, cut, dig up, or destroy in any manner</a:t>
            </a:r>
          </a:p>
          <a:p>
            <a:pPr>
              <a:buClr>
                <a:schemeClr val="tx1">
                  <a:shade val="95000"/>
                </a:schemeClr>
              </a:buCl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6503"/>
    </mc:Choice>
    <mc:Fallback xmlns="">
      <p:transition spd="slow" advTm="465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4D8E-4805-44AA-AF21-89E3A201DEAB}"/>
              </a:ext>
            </a:extLst>
          </p:cNvPr>
          <p:cNvSpPr>
            <a:spLocks noGrp="1"/>
          </p:cNvSpPr>
          <p:nvPr>
            <p:ph type="title"/>
          </p:nvPr>
        </p:nvSpPr>
        <p:spPr/>
        <p:txBody>
          <a:bodyPr/>
          <a:lstStyle/>
          <a:p>
            <a:pPr>
              <a:defRPr/>
            </a:pPr>
            <a:r>
              <a:rPr lang="en-US" dirty="0"/>
              <a:t>When is “Take” Allowed?</a:t>
            </a:r>
          </a:p>
        </p:txBody>
      </p:sp>
      <p:sp>
        <p:nvSpPr>
          <p:cNvPr id="18435" name="Content Placeholder 2">
            <a:extLst>
              <a:ext uri="{FF2B5EF4-FFF2-40B4-BE49-F238E27FC236}">
                <a16:creationId xmlns:a16="http://schemas.microsoft.com/office/drawing/2014/main" id="{58AD1452-D37D-48D5-929D-90BC485EB3AE}"/>
              </a:ext>
            </a:extLst>
          </p:cNvPr>
          <p:cNvSpPr>
            <a:spLocks noGrp="1"/>
          </p:cNvSpPr>
          <p:nvPr>
            <p:ph idx="1"/>
          </p:nvPr>
        </p:nvSpPr>
        <p:spPr>
          <a:xfrm>
            <a:off x="3086100" y="1447831"/>
            <a:ext cx="7315200" cy="4708525"/>
          </a:xfrm>
        </p:spPr>
        <p:txBody>
          <a:bodyPr>
            <a:normAutofit lnSpcReduction="10000"/>
          </a:bodyPr>
          <a:lstStyle/>
          <a:p>
            <a:pPr eaLnBrk="1" hangingPunct="1">
              <a:buFont typeface="Wingdings" panose="05000000000000000000" pitchFamily="2" charset="2"/>
              <a:buChar char="q"/>
            </a:pPr>
            <a:r>
              <a:rPr lang="en-US" altLang="en-US" dirty="0"/>
              <a:t>Section 10: incidental take permits</a:t>
            </a:r>
          </a:p>
          <a:p>
            <a:pPr lvl="1" eaLnBrk="1" hangingPunct="1"/>
            <a:r>
              <a:rPr lang="en-US" altLang="en-US" dirty="0"/>
              <a:t>Enhancement of Survival</a:t>
            </a:r>
          </a:p>
          <a:p>
            <a:pPr lvl="2" eaLnBrk="1" hangingPunct="1"/>
            <a:r>
              <a:rPr lang="en-US" altLang="en-US" dirty="0">
                <a:latin typeface="Arial" panose="020B0604020202020204" pitchFamily="34" charset="0"/>
                <a:cs typeface="Arial" panose="020B0604020202020204" pitchFamily="34" charset="0"/>
              </a:rPr>
              <a:t>Research and Recovery</a:t>
            </a:r>
          </a:p>
          <a:p>
            <a:pPr lvl="2" eaLnBrk="1" hangingPunct="1"/>
            <a:r>
              <a:rPr lang="en-US" altLang="en-US" dirty="0">
                <a:latin typeface="Arial" panose="020B0604020202020204" pitchFamily="34" charset="0"/>
                <a:cs typeface="Arial" panose="020B0604020202020204" pitchFamily="34" charset="0"/>
              </a:rPr>
              <a:t>Safe Harbor Agreement</a:t>
            </a:r>
          </a:p>
          <a:p>
            <a:pPr lvl="2" eaLnBrk="1" hangingPunct="1"/>
            <a:r>
              <a:rPr lang="en-US" altLang="en-US" dirty="0">
                <a:latin typeface="Arial" panose="020B0604020202020204" pitchFamily="34" charset="0"/>
                <a:cs typeface="Arial" panose="020B0604020202020204" pitchFamily="34" charset="0"/>
              </a:rPr>
              <a:t>Candidate Conservation Agreements</a:t>
            </a:r>
          </a:p>
          <a:p>
            <a:pPr lvl="1" eaLnBrk="1" hangingPunct="1"/>
            <a:r>
              <a:rPr lang="en-US" altLang="en-US" dirty="0"/>
              <a:t>Incidental take permits</a:t>
            </a:r>
          </a:p>
          <a:p>
            <a:pPr lvl="2" eaLnBrk="1" hangingPunct="1"/>
            <a:r>
              <a:rPr lang="en-US" altLang="en-US" dirty="0">
                <a:latin typeface="Arial" panose="020B0604020202020204" pitchFamily="34" charset="0"/>
                <a:cs typeface="Arial" panose="020B0604020202020204" pitchFamily="34" charset="0"/>
              </a:rPr>
              <a:t>Habitat Conservation Plans</a:t>
            </a:r>
          </a:p>
          <a:p>
            <a:pPr eaLnBrk="1" hangingPunct="1">
              <a:buFont typeface="Wingdings" panose="05000000000000000000" pitchFamily="2" charset="2"/>
              <a:buChar char="q"/>
            </a:pPr>
            <a:r>
              <a:rPr lang="en-US" altLang="en-US" dirty="0"/>
              <a:t>Section 7: Consultation</a:t>
            </a:r>
          </a:p>
          <a:p>
            <a:pPr lvl="1" eaLnBrk="1" hangingPunct="1"/>
            <a:r>
              <a:rPr lang="en-US" altLang="en-US" dirty="0"/>
              <a:t>a process for federal agencies to receive “take” exemption</a:t>
            </a:r>
          </a:p>
        </p:txBody>
      </p:sp>
    </p:spTree>
  </p:cSld>
  <p:clrMapOvr>
    <a:masterClrMapping/>
  </p:clrMapOvr>
  <mc:AlternateContent xmlns:mc="http://schemas.openxmlformats.org/markup-compatibility/2006" xmlns:p14="http://schemas.microsoft.com/office/powerpoint/2010/main">
    <mc:Choice Requires="p14">
      <p:transition spd="slow" p14:dur="2000" advTm="65808"/>
    </mc:Choice>
    <mc:Fallback xmlns="">
      <p:transition spd="slow" advTm="6580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FD7D-B931-4F94-B202-C09AB831D3E8}"/>
              </a:ext>
            </a:extLst>
          </p:cNvPr>
          <p:cNvSpPr>
            <a:spLocks noGrp="1"/>
          </p:cNvSpPr>
          <p:nvPr>
            <p:ph type="title"/>
          </p:nvPr>
        </p:nvSpPr>
        <p:spPr/>
        <p:txBody>
          <a:bodyPr/>
          <a:lstStyle/>
          <a:p>
            <a:pPr>
              <a:defRPr/>
            </a:pPr>
            <a:r>
              <a:rPr lang="en-US" dirty="0"/>
              <a:t>When is “Take” Allowed?</a:t>
            </a:r>
          </a:p>
        </p:txBody>
      </p:sp>
      <p:sp>
        <p:nvSpPr>
          <p:cNvPr id="20483" name="Content Placeholder 2">
            <a:extLst>
              <a:ext uri="{FF2B5EF4-FFF2-40B4-BE49-F238E27FC236}">
                <a16:creationId xmlns:a16="http://schemas.microsoft.com/office/drawing/2014/main" id="{84D1C36E-3CB4-43D6-BCF2-3DA87E702EA4}"/>
              </a:ext>
            </a:extLst>
          </p:cNvPr>
          <p:cNvSpPr>
            <a:spLocks noGrp="1"/>
          </p:cNvSpPr>
          <p:nvPr>
            <p:ph idx="1"/>
          </p:nvPr>
        </p:nvSpPr>
        <p:spPr>
          <a:xfrm>
            <a:off x="3124200" y="1600201"/>
            <a:ext cx="7391400" cy="4708525"/>
          </a:xfrm>
        </p:spPr>
        <p:txBody>
          <a:bodyPr/>
          <a:lstStyle/>
          <a:p>
            <a:r>
              <a:rPr lang="en-US" altLang="en-US" dirty="0"/>
              <a:t>Section 6: Cooperative Agreement</a:t>
            </a:r>
          </a:p>
          <a:p>
            <a:pPr lvl="1"/>
            <a:r>
              <a:rPr lang="en-US" altLang="en-US" dirty="0"/>
              <a:t>DNR has program to benefit T&amp;E species</a:t>
            </a:r>
          </a:p>
          <a:p>
            <a:pPr lvl="1"/>
            <a:r>
              <a:rPr lang="en-US" altLang="en-US" dirty="0"/>
              <a:t>FWS will provide financial assistance</a:t>
            </a:r>
          </a:p>
          <a:p>
            <a:pPr lvl="1"/>
            <a:r>
              <a:rPr lang="en-US" altLang="en-US" dirty="0"/>
              <a:t>Funding contingent on continued T&amp;E program</a:t>
            </a:r>
          </a:p>
          <a:p>
            <a:pPr lvl="1"/>
            <a:r>
              <a:rPr lang="en-US" altLang="en-US" dirty="0"/>
              <a:t>Law enforcement activities are cooperative</a:t>
            </a:r>
          </a:p>
          <a:p>
            <a:pPr lvl="1"/>
            <a:r>
              <a:rPr lang="en-US" altLang="en-US" dirty="0"/>
              <a:t>Work together to develop programs and projects to benefit T&amp;E species</a:t>
            </a:r>
          </a:p>
          <a:p>
            <a:pPr lvl="1"/>
            <a:r>
              <a:rPr lang="en-US" altLang="en-US" dirty="0"/>
              <a:t>Share data on T&amp;E species locations</a:t>
            </a:r>
          </a:p>
        </p:txBody>
      </p:sp>
    </p:spTree>
  </p:cSld>
  <p:clrMapOvr>
    <a:masterClrMapping/>
  </p:clrMapOvr>
  <mc:AlternateContent xmlns:mc="http://schemas.openxmlformats.org/markup-compatibility/2006" xmlns:p14="http://schemas.microsoft.com/office/powerpoint/2010/main">
    <mc:Choice Requires="p14">
      <p:transition spd="slow" p14:dur="2000" advTm="20041"/>
    </mc:Choice>
    <mc:Fallback xmlns="">
      <p:transition spd="slow" advTm="200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383EEB2-5654-41D7-8452-2E05E5276DCC}"/>
              </a:ext>
            </a:extLst>
          </p:cNvPr>
          <p:cNvSpPr>
            <a:spLocks noGrp="1"/>
          </p:cNvSpPr>
          <p:nvPr>
            <p:ph type="title"/>
          </p:nvPr>
        </p:nvSpPr>
        <p:spPr/>
        <p:txBody>
          <a:bodyPr>
            <a:normAutofit fontScale="90000"/>
          </a:bodyPr>
          <a:lstStyle/>
          <a:p>
            <a:pPr>
              <a:defRPr/>
            </a:pPr>
            <a:r>
              <a:rPr lang="en-US" dirty="0"/>
              <a:t>When is “Take” Allowed? </a:t>
            </a:r>
            <a:br>
              <a:rPr lang="en-US" dirty="0"/>
            </a:br>
            <a:r>
              <a:rPr lang="en-US" dirty="0"/>
              <a:t>Section 6 (cont.)</a:t>
            </a:r>
          </a:p>
        </p:txBody>
      </p:sp>
      <p:sp>
        <p:nvSpPr>
          <p:cNvPr id="22531" name="Content Placeholder 2">
            <a:extLst>
              <a:ext uri="{FF2B5EF4-FFF2-40B4-BE49-F238E27FC236}">
                <a16:creationId xmlns:a16="http://schemas.microsoft.com/office/drawing/2014/main" id="{51C93E5A-06C5-43CE-ACCB-2F5D7136314B}"/>
              </a:ext>
            </a:extLst>
          </p:cNvPr>
          <p:cNvSpPr>
            <a:spLocks noGrp="1"/>
          </p:cNvSpPr>
          <p:nvPr>
            <p:ph idx="1"/>
          </p:nvPr>
        </p:nvSpPr>
        <p:spPr/>
        <p:txBody>
          <a:bodyPr>
            <a:normAutofit/>
          </a:bodyPr>
          <a:lstStyle/>
          <a:p>
            <a:r>
              <a:rPr lang="en-US" altLang="en-US" dirty="0"/>
              <a:t>DNR staff who are qualified may “take” federally listed fish and wildlife for conservation purposes that are consistent with the agreement such that is does not result in:</a:t>
            </a:r>
          </a:p>
          <a:p>
            <a:pPr lvl="1"/>
            <a:r>
              <a:rPr lang="en-US" altLang="en-US" dirty="0"/>
              <a:t>The death or permanent disabling</a:t>
            </a:r>
          </a:p>
          <a:p>
            <a:pPr lvl="1"/>
            <a:r>
              <a:rPr lang="en-US" altLang="en-US" dirty="0"/>
              <a:t>Removal from the State</a:t>
            </a:r>
          </a:p>
          <a:p>
            <a:pPr lvl="1"/>
            <a:r>
              <a:rPr lang="en-US" altLang="en-US" dirty="0"/>
              <a:t>Introduction beyond historic range</a:t>
            </a:r>
          </a:p>
          <a:p>
            <a:pPr lvl="1"/>
            <a:r>
              <a:rPr lang="en-US" altLang="en-US" dirty="0"/>
              <a:t>Holding in captivity beyond 45 days</a:t>
            </a:r>
          </a:p>
        </p:txBody>
      </p:sp>
    </p:spTree>
  </p:cSld>
  <p:clrMapOvr>
    <a:masterClrMapping/>
  </p:clrMapOvr>
  <mc:AlternateContent xmlns:mc="http://schemas.openxmlformats.org/markup-compatibility/2006" xmlns:p14="http://schemas.microsoft.com/office/powerpoint/2010/main">
    <mc:Choice Requires="p14">
      <p:transition spd="slow" p14:dur="2000" advTm="38458"/>
    </mc:Choice>
    <mc:Fallback xmlns="">
      <p:transition spd="slow" advTm="3845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FD7D-B931-4F94-B202-C09AB831D3E8}"/>
              </a:ext>
            </a:extLst>
          </p:cNvPr>
          <p:cNvSpPr>
            <a:spLocks noGrp="1"/>
          </p:cNvSpPr>
          <p:nvPr>
            <p:ph type="title"/>
          </p:nvPr>
        </p:nvSpPr>
        <p:spPr/>
        <p:txBody>
          <a:bodyPr>
            <a:normAutofit fontScale="90000"/>
          </a:bodyPr>
          <a:lstStyle/>
          <a:p>
            <a:pPr>
              <a:defRPr/>
            </a:pPr>
            <a:r>
              <a:rPr lang="en-US" dirty="0"/>
              <a:t>Eastern Massasauga Rattlesnake CCAA</a:t>
            </a:r>
          </a:p>
        </p:txBody>
      </p:sp>
      <p:sp>
        <p:nvSpPr>
          <p:cNvPr id="24579" name="Content Placeholder 2">
            <a:extLst>
              <a:ext uri="{FF2B5EF4-FFF2-40B4-BE49-F238E27FC236}">
                <a16:creationId xmlns:a16="http://schemas.microsoft.com/office/drawing/2014/main" id="{FEDC87B4-35A5-474F-AFA7-481D826E2426}"/>
              </a:ext>
            </a:extLst>
          </p:cNvPr>
          <p:cNvSpPr>
            <a:spLocks noGrp="1"/>
          </p:cNvSpPr>
          <p:nvPr>
            <p:ph idx="1"/>
          </p:nvPr>
        </p:nvSpPr>
        <p:spPr>
          <a:xfrm>
            <a:off x="3276600" y="1600201"/>
            <a:ext cx="7239000" cy="4708525"/>
          </a:xfrm>
        </p:spPr>
        <p:txBody>
          <a:bodyPr>
            <a:normAutofit/>
          </a:bodyPr>
          <a:lstStyle/>
          <a:p>
            <a:r>
              <a:rPr lang="en-US" altLang="en-US" sz="2800" dirty="0"/>
              <a:t>Enhancement of Survival Permit</a:t>
            </a:r>
          </a:p>
          <a:p>
            <a:r>
              <a:rPr lang="en-US" altLang="en-US" sz="2800" dirty="0"/>
              <a:t>Managed and unmanaged lands</a:t>
            </a:r>
          </a:p>
          <a:p>
            <a:r>
              <a:rPr lang="en-US" altLang="en-US" sz="2800" dirty="0"/>
              <a:t>Conservation measures</a:t>
            </a:r>
          </a:p>
          <a:p>
            <a:pPr lvl="1"/>
            <a:r>
              <a:rPr lang="en-US" altLang="en-US" sz="2400" dirty="0"/>
              <a:t>Prescribed fire</a:t>
            </a:r>
          </a:p>
          <a:p>
            <a:pPr lvl="1"/>
            <a:r>
              <a:rPr lang="en-US" altLang="en-US" sz="2400" dirty="0"/>
              <a:t>Mowing and hydro-axing</a:t>
            </a:r>
          </a:p>
          <a:p>
            <a:pPr lvl="1"/>
            <a:r>
              <a:rPr lang="en-US" altLang="en-US" sz="2400" dirty="0"/>
              <a:t>Cultivation</a:t>
            </a:r>
          </a:p>
          <a:p>
            <a:pPr lvl="1"/>
            <a:r>
              <a:rPr lang="en-US" altLang="en-US" sz="2400" dirty="0"/>
              <a:t>Water level manipulation</a:t>
            </a:r>
          </a:p>
          <a:p>
            <a:pPr lvl="1"/>
            <a:r>
              <a:rPr lang="en-US" altLang="en-US" sz="2400" dirty="0"/>
              <a:t>Forest management</a:t>
            </a:r>
          </a:p>
          <a:p>
            <a:pPr lvl="1"/>
            <a:r>
              <a:rPr lang="en-US" altLang="en-US" sz="2400" dirty="0"/>
              <a:t>Chemical control</a:t>
            </a:r>
          </a:p>
          <a:p>
            <a:endParaRPr lang="en-US" altLang="en-US" sz="2800" dirty="0"/>
          </a:p>
          <a:p>
            <a:endParaRPr lang="en-US" altLang="en-US" sz="2800" dirty="0"/>
          </a:p>
        </p:txBody>
      </p:sp>
      <p:pic>
        <p:nvPicPr>
          <p:cNvPr id="3" name="Picture 2">
            <a:extLst>
              <a:ext uri="{FF2B5EF4-FFF2-40B4-BE49-F238E27FC236}">
                <a16:creationId xmlns:a16="http://schemas.microsoft.com/office/drawing/2014/main" id="{503901AC-70DA-4850-B94A-A53DEC6072E5}"/>
              </a:ext>
            </a:extLst>
          </p:cNvPr>
          <p:cNvPicPr>
            <a:picLocks noChangeAspect="1"/>
          </p:cNvPicPr>
          <p:nvPr/>
        </p:nvPicPr>
        <p:blipFill>
          <a:blip r:embed="rId3"/>
          <a:stretch>
            <a:fillRect/>
          </a:stretch>
        </p:blipFill>
        <p:spPr>
          <a:xfrm>
            <a:off x="7539139" y="4595894"/>
            <a:ext cx="2993395" cy="1987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794"/>
    </mc:Choice>
    <mc:Fallback xmlns="">
      <p:transition spd="slow" advTm="150794"/>
    </mc:Fallback>
  </mc:AlternateContent>
</p:sld>
</file>

<file path=ppt/theme/theme1.xml><?xml version="1.0" encoding="utf-8"?>
<a:theme xmlns:a="http://schemas.openxmlformats.org/drawingml/2006/main" name="Birch_tre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7D2EFE16AF94A83D9DCBA6CF2081D" ma:contentTypeVersion="14" ma:contentTypeDescription="Create a new document." ma:contentTypeScope="" ma:versionID="6051f4e4d1d9c05f3f0ec1f599252227">
  <xsd:schema xmlns:xsd="http://www.w3.org/2001/XMLSchema" xmlns:xs="http://www.w3.org/2001/XMLSchema" xmlns:p="http://schemas.microsoft.com/office/2006/metadata/properties" xmlns:ns2="28b39bc9-12ca-4c9e-8d73-c1a5b94aca08" xmlns:ns3="37bb83f5-2661-446e-aacb-d988b66cef4a" xmlns:ns4="e4664c3e-f049-4574-bd7d-7499d2032cca" targetNamespace="http://schemas.microsoft.com/office/2006/metadata/properties" ma:root="true" ma:fieldsID="56f68f9b58d8ddf6b68293905d5df0d5" ns2:_="" ns3:_="" ns4:_="">
    <xsd:import namespace="28b39bc9-12ca-4c9e-8d73-c1a5b94aca08"/>
    <xsd:import namespace="37bb83f5-2661-446e-aacb-d988b66cef4a"/>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39bc9-12ca-4c9e-8d73-c1a5b94aca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bb83f5-2661-446e-aacb-d988b66cef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0dcea49-2e59-4b44-881d-8da81b9c6581}" ma:internalName="TaxCatchAll" ma:showField="CatchAllData" ma:web="37bb83f5-2661-446e-aacb-d988b66cef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lcf76f155ced4ddcb4097134ff3c332f xmlns="28b39bc9-12ca-4c9e-8d73-c1a5b94aca0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917AD7-4FC1-446D-8CEB-44D22529B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39bc9-12ca-4c9e-8d73-c1a5b94aca08"/>
    <ds:schemaRef ds:uri="37bb83f5-2661-446e-aacb-d988b66cef4a"/>
    <ds:schemaRef ds:uri="e4664c3e-f049-4574-bd7d-7499d2032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F77403-359C-4FE1-96F6-8DD4BADAC333}">
  <ds:schemaRefs>
    <ds:schemaRef ds:uri="http://schemas.microsoft.com/office/2006/metadata/properties"/>
    <ds:schemaRef ds:uri="http://schemas.microsoft.com/office/infopath/2007/PartnerControls"/>
    <ds:schemaRef ds:uri="e4664c3e-f049-4574-bd7d-7499d2032cca"/>
    <ds:schemaRef ds:uri="28b39bc9-12ca-4c9e-8d73-c1a5b94aca08"/>
  </ds:schemaRefs>
</ds:datastoreItem>
</file>

<file path=customXml/itemProps3.xml><?xml version="1.0" encoding="utf-8"?>
<ds:datastoreItem xmlns:ds="http://schemas.openxmlformats.org/officeDocument/2006/customXml" ds:itemID="{054A438C-7550-42B7-B031-820BE54D33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286</TotalTime>
  <Words>2515</Words>
  <Application>Microsoft Office PowerPoint</Application>
  <PresentationFormat>Widescreen</PresentationFormat>
  <Paragraphs>314</Paragraphs>
  <Slides>32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Franklin Gothic Book</vt:lpstr>
      <vt:lpstr>Franklin Gothic Medium</vt:lpstr>
      <vt:lpstr>Gill Sans MT</vt:lpstr>
      <vt:lpstr>Wingdings</vt:lpstr>
      <vt:lpstr>Birch_tree</vt:lpstr>
      <vt:lpstr>Rare Species and Biodiversity Conservation in Michigan</vt:lpstr>
      <vt:lpstr>Presentation Overview</vt:lpstr>
      <vt:lpstr>Laws and Regulations</vt:lpstr>
      <vt:lpstr>Endangered Species Act of 1973</vt:lpstr>
      <vt:lpstr>What is “Take”?</vt:lpstr>
      <vt:lpstr>When is “Take” Allowed?</vt:lpstr>
      <vt:lpstr>When is “Take” Allowed?</vt:lpstr>
      <vt:lpstr>When is “Take” Allowed?  Section 6 (cont.)</vt:lpstr>
      <vt:lpstr>Eastern Massasauga Rattlesnake CCAA</vt:lpstr>
      <vt:lpstr>Bat Habitat Conservation Plan</vt:lpstr>
      <vt:lpstr>State Endangered Species Law</vt:lpstr>
      <vt:lpstr>Michigan Endangered Species Law  Part 365 of PA 451 of 1994</vt:lpstr>
      <vt:lpstr>Examples of “Take”</vt:lpstr>
      <vt:lpstr>Species of Special Concern</vt:lpstr>
      <vt:lpstr>Christmas Greens and Wildflower Protection Law Public Act 182 (1962)</vt:lpstr>
      <vt:lpstr>Michigan Ginseng Act </vt:lpstr>
      <vt:lpstr>Director’s Order on Take of Reptiles and Amphibians</vt:lpstr>
      <vt:lpstr>Bald &amp; Golden Eagle  Protection Act</vt:lpstr>
      <vt:lpstr>Michigan’s Rare Species</vt:lpstr>
      <vt:lpstr>Why do species become endangered?</vt:lpstr>
      <vt:lpstr>Rare Species Resources</vt:lpstr>
      <vt:lpstr>QUESTIONS SO FAR?</vt:lpstr>
      <vt:lpstr>Forest Certification: Improving Management &amp; Consumer Confidence</vt:lpstr>
      <vt:lpstr>PowerPoint Presentation</vt:lpstr>
      <vt:lpstr>Certification Standard Requirements</vt:lpstr>
      <vt:lpstr>PowerPoint Presentation</vt:lpstr>
      <vt:lpstr>Additional Topics</vt:lpstr>
      <vt:lpstr>Insect/Disease Restrictions</vt:lpstr>
      <vt:lpstr>Wildlife Restrictions</vt:lpstr>
      <vt:lpstr>Recreation Restrictions</vt:lpstr>
      <vt:lpstr>Other Restrictions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Biodiversity</dc:title>
  <dc:creator>Kintigh, Keith (DNR)</dc:creator>
  <cp:lastModifiedBy>Maria Bournoville</cp:lastModifiedBy>
  <cp:revision>3</cp:revision>
  <dcterms:created xsi:type="dcterms:W3CDTF">2022-09-12T19:31:18Z</dcterms:created>
  <dcterms:modified xsi:type="dcterms:W3CDTF">2023-04-12T14:57:48Z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2022-09-12T19:50:31Z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ea9af663-cede-4f24-a540-0fdbfc54d69b</vt:lpwstr>
  </property>
  <property fmtid="{D5CDD505-2E9C-101B-9397-08002B2CF9AE}" pid="8" name="MSIP_Label_3a2fed65-62e7-46ea-af74-187e0c17143a_ContentBits">
    <vt:lpwstr>0</vt:lpwstr>
  </property>
  <property fmtid="{D5CDD505-2E9C-101B-9397-08002B2CF9AE}" pid="9" name="ContentTypeId">
    <vt:lpwstr>0x0101008AA7D2EFE16AF94A83D9DCBA6CF2081D</vt:lpwstr>
  </property>
  <property fmtid="{D5CDD505-2E9C-101B-9397-08002B2CF9AE}" pid="10" name="MediaServiceImageTags">
    <vt:lpwstr/>
  </property>
</Properties>
</file>