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0" r:id="rId3"/>
  </p:sldMasterIdLst>
  <p:handoutMasterIdLst>
    <p:handoutMasterId r:id="rId17"/>
  </p:handoutMasterIdLst>
  <p:sldIdLst>
    <p:sldId id="256" r:id="rId4"/>
    <p:sldId id="257" r:id="rId5"/>
    <p:sldId id="258" r:id="rId6"/>
    <p:sldId id="264" r:id="rId7"/>
    <p:sldId id="313" r:id="rId8"/>
    <p:sldId id="265" r:id="rId9"/>
    <p:sldId id="314" r:id="rId10"/>
    <p:sldId id="315" r:id="rId11"/>
    <p:sldId id="266" r:id="rId12"/>
    <p:sldId id="316" r:id="rId13"/>
    <p:sldId id="317" r:id="rId14"/>
    <p:sldId id="311" r:id="rId15"/>
    <p:sldId id="31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6" autoAdjust="0"/>
    <p:restoredTop sz="94660"/>
  </p:normalViewPr>
  <p:slideViewPr>
    <p:cSldViewPr snapToGrid="0">
      <p:cViewPr varScale="1">
        <p:scale>
          <a:sx n="78" d="100"/>
          <a:sy n="78" d="100"/>
        </p:scale>
        <p:origin x="11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77AF109-CBA2-49F7-A3DD-DF1387AF3E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83489A-C3E3-4FB5-8AE0-6913262368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C8E63-E5E9-459D-989C-5998249CCF03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72E7DF-EBA9-4E60-8AB8-736CCA8445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181AFF-47FC-4068-ADCA-A0A720DB6CA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212CE-E813-4713-B631-317532A08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98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N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B1EA2-325B-4DBB-8077-24A9B16902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576263"/>
            <a:ext cx="1051560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F21CC-F729-4F9C-A11E-4944B0D250B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446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 Name &amp; Date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53C58E-946A-48C2-A763-5875174C4C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5804966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SLIDE NUMBER HERE</a:t>
            </a:r>
          </a:p>
        </p:txBody>
      </p:sp>
    </p:spTree>
    <p:extLst>
      <p:ext uri="{BB962C8B-B14F-4D97-AF65-F5344CB8AC3E}">
        <p14:creationId xmlns:p14="http://schemas.microsoft.com/office/powerpoint/2010/main" val="3056470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NR Presentation 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A68B8E2-745B-46DB-A4E0-5A551750D6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1743" y="2447355"/>
            <a:ext cx="6874275" cy="98164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>
                <a:latin typeface="+mj-lt"/>
              </a:defRPr>
            </a:lvl1pPr>
          </a:lstStyle>
          <a:p>
            <a:r>
              <a:rPr lang="en-US" dirty="0"/>
              <a:t>Your Contact Info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CF150EB-46FE-4FF1-A333-A116BD1AAF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1744" y="3602038"/>
            <a:ext cx="6874275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 or Phone</a:t>
            </a:r>
          </a:p>
        </p:txBody>
      </p:sp>
    </p:spTree>
    <p:extLst>
      <p:ext uri="{BB962C8B-B14F-4D97-AF65-F5344CB8AC3E}">
        <p14:creationId xmlns:p14="http://schemas.microsoft.com/office/powerpoint/2010/main" val="2421764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NR Presentation 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2B0BD-B71E-4810-AA18-9A2B99194B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SLIDE NUMBER HERE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B076FBC-8320-477A-9B2B-B6642E05F8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This Is Your Standard Slide</a:t>
            </a:r>
          </a:p>
        </p:txBody>
      </p:sp>
    </p:spTree>
    <p:extLst>
      <p:ext uri="{BB962C8B-B14F-4D97-AF65-F5344CB8AC3E}">
        <p14:creationId xmlns:p14="http://schemas.microsoft.com/office/powerpoint/2010/main" val="3332215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NR Presentatio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BFA19-3B80-41A5-A20A-A9AEFEDC8D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SLIDE NUMBER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069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B2D05F3-84EB-40AC-B00E-940A99493E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FD0040C-2B1D-4DD2-8B36-A42710421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462ACFC-8D1C-41E5-A22D-5F177553DA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SLIDE NUMBER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664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E56CB-609B-488F-8C75-3124BF397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C018B-75CD-4755-A44C-877440643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B924D9-B22E-47E0-B04B-A44D69A293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SLIDE NUMBER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311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13380-BE81-4F03-9EC3-F449FFEB6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82232-EB01-4765-AC52-82399E407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AC54C1-C1F4-4349-9890-8B0DF5194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E6906F-81F3-4B68-973E-892D7377BD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SLIDE NUMBER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690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19F2E-7F66-42D4-B97B-CA640B908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D702D-A2D8-49B2-B947-A4285D910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E3A86D-9943-4AC8-A2F6-99C38D5AFB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81493E-7F05-4EAD-BFC8-9826C2F14C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058BB7-315F-4001-B425-C6033BB8EE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A6A309-65A5-4299-975A-4F82EE5390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SLIDE NUMBER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51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A4792-2004-405D-840E-632193135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74F9D-5EEE-4986-BAE4-F6D4222F6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0577C7-4848-42EE-9A48-6E71B49A0F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4EF97E1-FD24-4DB8-885F-50686E7F06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5875455"/>
            <a:ext cx="2743200" cy="365125"/>
          </a:xfrm>
        </p:spPr>
        <p:txBody>
          <a:bodyPr/>
          <a:lstStyle/>
          <a:p>
            <a:r>
              <a:rPr lang="en-US"/>
              <a:t>SLIDE NUMBER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1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BDA3F-D229-4E86-851E-02639E7C3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E0D9D6-A120-478C-8AAE-094D06D050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9B9A0-55A3-4CCB-AF4D-4EFC876C92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1588DC7-9FC4-483B-B5C0-972CC587E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5875455"/>
            <a:ext cx="2743200" cy="365125"/>
          </a:xfrm>
        </p:spPr>
        <p:txBody>
          <a:bodyPr/>
          <a:lstStyle/>
          <a:p>
            <a:r>
              <a:rPr lang="en-US"/>
              <a:t>SLIDE NUMBER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037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E8050E-63E5-4897-BD8F-4B0975BE2C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5AFA84-4B43-4C93-ADDB-FBFEDBE85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FC7E5-03AD-44E2-9A2F-BDB7865B6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811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806D8C-E06F-40E0-BE36-9E39DAA9E04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F61736-1D6F-4B09-8546-177F9784C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117619-3A36-428E-B431-547054EB4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DE757-7093-48AF-94D1-89B4DFC0CA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5817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SLIDE NUMBER HERE</a:t>
            </a:r>
          </a:p>
        </p:txBody>
      </p:sp>
    </p:spTree>
    <p:extLst>
      <p:ext uri="{BB962C8B-B14F-4D97-AF65-F5344CB8AC3E}">
        <p14:creationId xmlns:p14="http://schemas.microsoft.com/office/powerpoint/2010/main" val="405207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1" r:id="rId3"/>
    <p:sldLayoutId id="2147483662" r:id="rId4"/>
    <p:sldLayoutId id="2147483664" r:id="rId5"/>
    <p:sldLayoutId id="2147483665" r:id="rId6"/>
    <p:sldLayoutId id="2147483668" r:id="rId7"/>
    <p:sldLayoutId id="214748366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87A55B6A-E37E-4464-93DD-3A5B922E2D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A8849-F761-4539-8467-88449C58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956" y="2897967"/>
            <a:ext cx="6882939" cy="2197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YOUR NAME HERE</a:t>
            </a:r>
          </a:p>
          <a:p>
            <a:r>
              <a:rPr lang="en-US" dirty="0"/>
              <a:t>YOUR TITLE HERE</a:t>
            </a:r>
          </a:p>
          <a:p>
            <a:r>
              <a:rPr lang="en-US" dirty="0"/>
              <a:t>PHONE: 608-XXX-XXXX</a:t>
            </a:r>
          </a:p>
          <a:p>
            <a:r>
              <a:rPr lang="en-US" dirty="0"/>
              <a:t>EMAIL: avery.smartperson@Wisconsin.gov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93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EC9F3-F8FD-48EB-BAB4-4DD64651B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6522" y="436305"/>
            <a:ext cx="6419461" cy="2835274"/>
          </a:xfrm>
        </p:spPr>
        <p:txBody>
          <a:bodyPr anchor="ctr"/>
          <a:lstStyle/>
          <a:p>
            <a:pPr algn="r"/>
            <a:r>
              <a:rPr lang="en-US" dirty="0"/>
              <a:t>Upper Great Lakes Loggers Survey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20AE2-4E00-4D75-BD68-3337B9573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6743" y="3203508"/>
            <a:ext cx="4889240" cy="2030606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en-US" dirty="0"/>
              <a:t>Bob Smail</a:t>
            </a:r>
          </a:p>
          <a:p>
            <a:pPr algn="r"/>
            <a:r>
              <a:rPr lang="en-US" dirty="0"/>
              <a:t>Forest Ecology and Economics</a:t>
            </a:r>
          </a:p>
          <a:p>
            <a:pPr algn="r"/>
            <a:r>
              <a:rPr lang="en-US" dirty="0"/>
              <a:t>Forestry Division</a:t>
            </a:r>
          </a:p>
          <a:p>
            <a:pPr algn="r"/>
            <a:r>
              <a:rPr lang="en-US" dirty="0"/>
              <a:t>Sustainable Forestry Conference</a:t>
            </a:r>
          </a:p>
          <a:p>
            <a:pPr algn="r"/>
            <a:r>
              <a:rPr lang="en-US" dirty="0"/>
              <a:t>April 19, 2023 - Florence, WI</a:t>
            </a:r>
          </a:p>
          <a:p>
            <a:pPr algn="r"/>
            <a:endParaRPr lang="en-US" dirty="0"/>
          </a:p>
        </p:txBody>
      </p:sp>
      <p:pic>
        <p:nvPicPr>
          <p:cNvPr id="5" name="Picture 4" descr="A picture containing tree, outdoor, dirt, plant&#10;&#10;Description automatically generated">
            <a:extLst>
              <a:ext uri="{FF2B5EF4-FFF2-40B4-BE49-F238E27FC236}">
                <a16:creationId xmlns:a16="http://schemas.microsoft.com/office/drawing/2014/main" id="{C287F2EF-A845-10EB-A3D1-B1231C999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805265" cy="640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26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0ED59B-7DDA-4235-D618-30BD386DA791}"/>
              </a:ext>
            </a:extLst>
          </p:cNvPr>
          <p:cNvSpPr txBox="1"/>
          <p:nvPr/>
        </p:nvSpPr>
        <p:spPr>
          <a:xfrm>
            <a:off x="242596" y="106578"/>
            <a:ext cx="4919171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Majority in both states expect to be logging in 5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Majority were profitable or broke even in 2021. Moreso in WI.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Access to loans was not a challenge.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COVID had a bigger impact on profitability in Wisconsin.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majority of companies in WI (52%) and MN (53%) applied for Paycheck Protection Program.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0ED462-0B5D-0323-1992-D938AB9C34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7" t="1832" r="1"/>
          <a:stretch/>
        </p:blipFill>
        <p:spPr>
          <a:xfrm>
            <a:off x="8518685" y="197708"/>
            <a:ext cx="3673315" cy="61823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87C0E6-D36F-B0B1-52C0-04202549B8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7" t="2481" r="1"/>
          <a:stretch/>
        </p:blipFill>
        <p:spPr>
          <a:xfrm>
            <a:off x="4987213" y="238562"/>
            <a:ext cx="3673315" cy="61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28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0ED59B-7DDA-4235-D618-30BD386DA791}"/>
              </a:ext>
            </a:extLst>
          </p:cNvPr>
          <p:cNvSpPr txBox="1"/>
          <p:nvPr/>
        </p:nvSpPr>
        <p:spPr>
          <a:xfrm>
            <a:off x="242596" y="106578"/>
            <a:ext cx="4514755" cy="5883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 closures in Duluth, Park Falls, and Rapids had a large impact on Wisconsin companies.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9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Biggest obstacle in both states is hiring and retaining  a quality workforce.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9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Stumpage is an obstacle in MN but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in WI.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Markets are a bigger obstacle in WI.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Significant uncertainty regarding carbon, but most think forestry can reduce CO</a:t>
            </a:r>
            <a:r>
              <a:rPr lang="en-US" sz="2000" baseline="-25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9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Significant skepticism regarding carbon market impact on the industry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D62182-1342-F31F-9A76-02B96BDAA6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3" t="1791" r="1"/>
          <a:stretch/>
        </p:blipFill>
        <p:spPr>
          <a:xfrm>
            <a:off x="4757351" y="106578"/>
            <a:ext cx="3767002" cy="6205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5C28A5-D7A1-6E38-1DBA-6690C3A1EA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7" t="1467" r="1"/>
          <a:stretch/>
        </p:blipFill>
        <p:spPr>
          <a:xfrm>
            <a:off x="8524353" y="106578"/>
            <a:ext cx="3667647" cy="61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93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94AB8C-573B-4F04-BB84-555684588F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2" r="19817"/>
          <a:stretch/>
        </p:blipFill>
        <p:spPr>
          <a:xfrm>
            <a:off x="0" y="0"/>
            <a:ext cx="5167745" cy="64146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E047F3-11C1-4A83-AAA7-751D2EF4393A}"/>
              </a:ext>
            </a:extLst>
          </p:cNvPr>
          <p:cNvSpPr txBox="1"/>
          <p:nvPr/>
        </p:nvSpPr>
        <p:spPr>
          <a:xfrm>
            <a:off x="5366203" y="900545"/>
            <a:ext cx="62123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Demographics are very similar between WI and MN with little change since 2017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Ownership not necessarily aging.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WI loggers harvest more annually and across more seasons than MN companies.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WI Harvests more on private land.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Significant differences in equipment preferences.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Most companies broke even or were profitable in 2021 although mill closures had bigger impact in WI.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Hiring and retaining quality workforces is biggest obstacle to growth in both states..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000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rt road with trees on either side of it&#10;&#10;Description automatically generated with medium confidence">
            <a:extLst>
              <a:ext uri="{FF2B5EF4-FFF2-40B4-BE49-F238E27FC236}">
                <a16:creationId xmlns:a16="http://schemas.microsoft.com/office/drawing/2014/main" id="{0846F4FF-98C0-4461-B1ED-54127EAD4D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64" r="326" b="35603"/>
          <a:stretch/>
        </p:blipFill>
        <p:spPr>
          <a:xfrm>
            <a:off x="0" y="1772529"/>
            <a:ext cx="12192000" cy="30121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4C2FBF-3C0C-4875-A022-3E59DBE0729A}"/>
              </a:ext>
            </a:extLst>
          </p:cNvPr>
          <p:cNvSpPr txBox="1"/>
          <p:nvPr/>
        </p:nvSpPr>
        <p:spPr>
          <a:xfrm>
            <a:off x="3127717" y="436098"/>
            <a:ext cx="59365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Questions?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7538CF-08D2-48EB-A4A7-74B37BED4481}"/>
              </a:ext>
            </a:extLst>
          </p:cNvPr>
          <p:cNvSpPr txBox="1"/>
          <p:nvPr/>
        </p:nvSpPr>
        <p:spPr>
          <a:xfrm>
            <a:off x="3127717" y="5287107"/>
            <a:ext cx="5936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robert.smail@wisconsin.gov</a:t>
            </a:r>
          </a:p>
        </p:txBody>
      </p:sp>
    </p:spTree>
    <p:extLst>
      <p:ext uri="{BB962C8B-B14F-4D97-AF65-F5344CB8AC3E}">
        <p14:creationId xmlns:p14="http://schemas.microsoft.com/office/powerpoint/2010/main" val="213015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rt road with trees on either side of it&#10;&#10;Description automatically generated with medium confidence">
            <a:extLst>
              <a:ext uri="{FF2B5EF4-FFF2-40B4-BE49-F238E27FC236}">
                <a16:creationId xmlns:a16="http://schemas.microsoft.com/office/drawing/2014/main" id="{56D33203-1172-82DB-6512-B541F52C2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013" y="0"/>
            <a:ext cx="4807987" cy="64106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1D32F5-04B0-A4E2-E136-62D1DC7A7C84}"/>
              </a:ext>
            </a:extLst>
          </p:cNvPr>
          <p:cNvSpPr txBox="1"/>
          <p:nvPr/>
        </p:nvSpPr>
        <p:spPr>
          <a:xfrm>
            <a:off x="802433" y="643812"/>
            <a:ext cx="55703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Demographics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Harvest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3109796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3D2E6E-281C-F94B-8E55-22388A63E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523" y="615818"/>
            <a:ext cx="3657600" cy="47481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4840F9-244C-EE79-15CE-664F37A1A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6580" y="1269192"/>
            <a:ext cx="3657600" cy="47253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0ED59B-7DDA-4235-D618-30BD386DA791}"/>
              </a:ext>
            </a:extLst>
          </p:cNvPr>
          <p:cNvSpPr txBox="1"/>
          <p:nvPr/>
        </p:nvSpPr>
        <p:spPr>
          <a:xfrm>
            <a:off x="242596" y="106578"/>
            <a:ext cx="5346441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States coordinated design to include a large percentage of identical </a:t>
            </a:r>
            <a:r>
              <a:rPr lang="en-US"/>
              <a:t>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1100 surveys sent out to loggers and haulers in Minnesota and Wisconsin.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Wisconsin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Assisted by GLTPA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800 surveys sent out through UW Survey Center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43.7% response rate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Minnesota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300 surveys mailed by University of Minnesota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50% response rate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Michigan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Problems during administration of survey led to unusable response rate</a:t>
            </a:r>
          </a:p>
        </p:txBody>
      </p:sp>
    </p:spTree>
    <p:extLst>
      <p:ext uri="{BB962C8B-B14F-4D97-AF65-F5344CB8AC3E}">
        <p14:creationId xmlns:p14="http://schemas.microsoft.com/office/powerpoint/2010/main" val="2532859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rt road with trees on either side of it&#10;&#10;Description automatically generated with medium confidence">
            <a:extLst>
              <a:ext uri="{FF2B5EF4-FFF2-40B4-BE49-F238E27FC236}">
                <a16:creationId xmlns:a16="http://schemas.microsoft.com/office/drawing/2014/main" id="{56D33203-1172-82DB-6512-B541F52C2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013" y="0"/>
            <a:ext cx="4807987" cy="64106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1D32F5-04B0-A4E2-E136-62D1DC7A7C84}"/>
              </a:ext>
            </a:extLst>
          </p:cNvPr>
          <p:cNvSpPr txBox="1"/>
          <p:nvPr/>
        </p:nvSpPr>
        <p:spPr>
          <a:xfrm>
            <a:off x="802433" y="643812"/>
            <a:ext cx="55703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Demographics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Harvest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3769435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0ED59B-7DDA-4235-D618-30BD386DA791}"/>
              </a:ext>
            </a:extLst>
          </p:cNvPr>
          <p:cNvSpPr txBox="1"/>
          <p:nvPr/>
        </p:nvSpPr>
        <p:spPr>
          <a:xfrm>
            <a:off x="242596" y="106578"/>
            <a:ext cx="5356693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Demographics</a:t>
            </a: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Primary owner age was very similar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WI = 55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MN = 56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Second owner age was younger in MN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WI = 52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MN = 46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Mean years in business was very similar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WI = 34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MN = 35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Similar business ages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WI = 29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MN = 31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B1152C-2767-FD32-44E4-2316CC488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2" t="1267"/>
          <a:stretch/>
        </p:blipFill>
        <p:spPr>
          <a:xfrm>
            <a:off x="5892797" y="508000"/>
            <a:ext cx="3117848" cy="5260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611B12-83C2-7B8E-1B8F-DD147763C3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2" t="883"/>
          <a:stretch/>
        </p:blipFill>
        <p:spPr>
          <a:xfrm>
            <a:off x="9083030" y="508000"/>
            <a:ext cx="3106405" cy="526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42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rt road with trees on either side of it&#10;&#10;Description automatically generated with medium confidence">
            <a:extLst>
              <a:ext uri="{FF2B5EF4-FFF2-40B4-BE49-F238E27FC236}">
                <a16:creationId xmlns:a16="http://schemas.microsoft.com/office/drawing/2014/main" id="{56D33203-1172-82DB-6512-B541F52C2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013" y="0"/>
            <a:ext cx="4807987" cy="64106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1D32F5-04B0-A4E2-E136-62D1DC7A7C84}"/>
              </a:ext>
            </a:extLst>
          </p:cNvPr>
          <p:cNvSpPr txBox="1"/>
          <p:nvPr/>
        </p:nvSpPr>
        <p:spPr>
          <a:xfrm>
            <a:off x="802433" y="643812"/>
            <a:ext cx="55703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Demographics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Harvest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3718399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F053E35-DC3A-C557-16E1-30D1C0CDA2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" t="1279" r="1"/>
          <a:stretch/>
        </p:blipFill>
        <p:spPr>
          <a:xfrm>
            <a:off x="8626203" y="242045"/>
            <a:ext cx="3565797" cy="59038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0ED59B-7DDA-4235-D618-30BD386DA791}"/>
              </a:ext>
            </a:extLst>
          </p:cNvPr>
          <p:cNvSpPr txBox="1"/>
          <p:nvPr/>
        </p:nvSpPr>
        <p:spPr>
          <a:xfrm>
            <a:off x="242596" y="106578"/>
            <a:ext cx="491917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Harvest</a:t>
            </a:r>
            <a:r>
              <a:rPr lang="en-US" sz="3200" dirty="0"/>
              <a:t> </a:t>
            </a:r>
            <a:r>
              <a:rPr lang="en-US" sz="4000" dirty="0"/>
              <a:t>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WI companies had a larger annual harvest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WI 4050 Cord-equivalents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MN 3000 Cord-equivalents.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MN Harvests significantly more in the winter compared to WI.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More wood cut on private ownership.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991C3C-6162-E73D-5D83-416FDF95F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4" t="1016"/>
          <a:stretch/>
        </p:blipFill>
        <p:spPr>
          <a:xfrm>
            <a:off x="5161767" y="242045"/>
            <a:ext cx="3474218" cy="5887822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22825017-C8AB-B372-24E5-75F1F93B6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597684"/>
              </p:ext>
            </p:extLst>
          </p:nvPr>
        </p:nvGraphicFramePr>
        <p:xfrm>
          <a:off x="517781" y="4093138"/>
          <a:ext cx="4368800" cy="10972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873760">
                  <a:extLst>
                    <a:ext uri="{9D8B030D-6E8A-4147-A177-3AD203B41FA5}">
                      <a16:colId xmlns:a16="http://schemas.microsoft.com/office/drawing/2014/main" val="1217618842"/>
                    </a:ext>
                  </a:extLst>
                </a:gridCol>
                <a:gridCol w="873760">
                  <a:extLst>
                    <a:ext uri="{9D8B030D-6E8A-4147-A177-3AD203B41FA5}">
                      <a16:colId xmlns:a16="http://schemas.microsoft.com/office/drawing/2014/main" val="3829419102"/>
                    </a:ext>
                  </a:extLst>
                </a:gridCol>
                <a:gridCol w="873760">
                  <a:extLst>
                    <a:ext uri="{9D8B030D-6E8A-4147-A177-3AD203B41FA5}">
                      <a16:colId xmlns:a16="http://schemas.microsoft.com/office/drawing/2014/main" val="704621052"/>
                    </a:ext>
                  </a:extLst>
                </a:gridCol>
                <a:gridCol w="873760">
                  <a:extLst>
                    <a:ext uri="{9D8B030D-6E8A-4147-A177-3AD203B41FA5}">
                      <a16:colId xmlns:a16="http://schemas.microsoft.com/office/drawing/2014/main" val="1573453346"/>
                    </a:ext>
                  </a:extLst>
                </a:gridCol>
                <a:gridCol w="873760">
                  <a:extLst>
                    <a:ext uri="{9D8B030D-6E8A-4147-A177-3AD203B41FA5}">
                      <a16:colId xmlns:a16="http://schemas.microsoft.com/office/drawing/2014/main" val="4135793345"/>
                    </a:ext>
                  </a:extLst>
                </a:gridCol>
              </a:tblGrid>
              <a:tr h="33887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557941"/>
                  </a:ext>
                </a:extLst>
              </a:tr>
              <a:tr h="33887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WI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58%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15%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5%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3%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450586"/>
                  </a:ext>
                </a:extLst>
              </a:tr>
              <a:tr h="33887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6184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9848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0ED59B-7DDA-4235-D618-30BD386DA791}"/>
              </a:ext>
            </a:extLst>
          </p:cNvPr>
          <p:cNvSpPr txBox="1"/>
          <p:nvPr/>
        </p:nvSpPr>
        <p:spPr>
          <a:xfrm>
            <a:off x="242596" y="106578"/>
            <a:ext cx="4919171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Harvest</a:t>
            </a:r>
            <a:r>
              <a:rPr lang="en-US" sz="3200" dirty="0"/>
              <a:t> </a:t>
            </a:r>
            <a:r>
              <a:rPr lang="en-US" sz="4000" dirty="0"/>
              <a:t>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MN companies prefer grapple skidders (71% of volume) while WI prefers forwarders (89%).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WI contracts more hauling (82%) than MN (54%).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More volume harvested with CTL harvesters in WI.</a:t>
            </a:r>
            <a:endParaRPr lang="en-US" dirty="0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22825017-C8AB-B372-24E5-75F1F93B6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417611"/>
              </p:ext>
            </p:extLst>
          </p:nvPr>
        </p:nvGraphicFramePr>
        <p:xfrm>
          <a:off x="148281" y="4995183"/>
          <a:ext cx="5226910" cy="10972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045382">
                  <a:extLst>
                    <a:ext uri="{9D8B030D-6E8A-4147-A177-3AD203B41FA5}">
                      <a16:colId xmlns:a16="http://schemas.microsoft.com/office/drawing/2014/main" val="1217618842"/>
                    </a:ext>
                  </a:extLst>
                </a:gridCol>
                <a:gridCol w="1045382">
                  <a:extLst>
                    <a:ext uri="{9D8B030D-6E8A-4147-A177-3AD203B41FA5}">
                      <a16:colId xmlns:a16="http://schemas.microsoft.com/office/drawing/2014/main" val="3829419102"/>
                    </a:ext>
                  </a:extLst>
                </a:gridCol>
                <a:gridCol w="1045382">
                  <a:extLst>
                    <a:ext uri="{9D8B030D-6E8A-4147-A177-3AD203B41FA5}">
                      <a16:colId xmlns:a16="http://schemas.microsoft.com/office/drawing/2014/main" val="704621052"/>
                    </a:ext>
                  </a:extLst>
                </a:gridCol>
                <a:gridCol w="1045382">
                  <a:extLst>
                    <a:ext uri="{9D8B030D-6E8A-4147-A177-3AD203B41FA5}">
                      <a16:colId xmlns:a16="http://schemas.microsoft.com/office/drawing/2014/main" val="1573453346"/>
                    </a:ext>
                  </a:extLst>
                </a:gridCol>
                <a:gridCol w="1045382">
                  <a:extLst>
                    <a:ext uri="{9D8B030D-6E8A-4147-A177-3AD203B41FA5}">
                      <a16:colId xmlns:a16="http://schemas.microsoft.com/office/drawing/2014/main" val="4135793345"/>
                    </a:ext>
                  </a:extLst>
                </a:gridCol>
              </a:tblGrid>
              <a:tr h="33887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Chainsaw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CTL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DtT</a:t>
                      </a:r>
                      <a:r>
                        <a:rPr lang="en-US" dirty="0"/>
                        <a:t> FB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RtT</a:t>
                      </a:r>
                      <a:r>
                        <a:rPr lang="en-US" dirty="0"/>
                        <a:t> FB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557941"/>
                  </a:ext>
                </a:extLst>
              </a:tr>
              <a:tr h="33887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WI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17%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60%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6%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17%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450586"/>
                  </a:ext>
                </a:extLst>
              </a:tr>
              <a:tr h="33887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618498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89AFD7D-756C-35B2-E525-B9C1F4A71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570" y="2554289"/>
            <a:ext cx="4381395" cy="32430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970B47-D66E-8C33-5056-19BD4C42B1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830"/>
          <a:stretch/>
        </p:blipFill>
        <p:spPr>
          <a:xfrm>
            <a:off x="8327890" y="444843"/>
            <a:ext cx="3621514" cy="23601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0F85B8-E4E2-E3C6-CBB4-5D64A4FCB6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392"/>
          <a:stretch/>
        </p:blipFill>
        <p:spPr>
          <a:xfrm>
            <a:off x="6080286" y="1060685"/>
            <a:ext cx="3709126" cy="2952749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643386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rt road with trees on either side of it&#10;&#10;Description automatically generated with medium confidence">
            <a:extLst>
              <a:ext uri="{FF2B5EF4-FFF2-40B4-BE49-F238E27FC236}">
                <a16:creationId xmlns:a16="http://schemas.microsoft.com/office/drawing/2014/main" id="{56D33203-1172-82DB-6512-B541F52C2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013" y="0"/>
            <a:ext cx="4807987" cy="64106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1D32F5-04B0-A4E2-E136-62D1DC7A7C84}"/>
              </a:ext>
            </a:extLst>
          </p:cNvPr>
          <p:cNvSpPr txBox="1"/>
          <p:nvPr/>
        </p:nvSpPr>
        <p:spPr>
          <a:xfrm>
            <a:off x="802433" y="643812"/>
            <a:ext cx="55703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Demographics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Harvest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144890010"/>
      </p:ext>
    </p:extLst>
  </p:cSld>
  <p:clrMapOvr>
    <a:masterClrMapping/>
  </p:clrMapOvr>
</p:sld>
</file>

<file path=ppt/theme/theme1.xml><?xml version="1.0" encoding="utf-8"?>
<a:theme xmlns:a="http://schemas.openxmlformats.org/drawingml/2006/main" name="DNR Presentation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NR Presentation PowerPoint Template 2021.potx" id="{3424F122-3537-42BD-9EF0-C93E2FECC777}" vid="{B373FA41-251B-4D61-9B66-3F409EFCFAC5}"/>
    </a:ext>
  </a:extLst>
</a:theme>
</file>

<file path=ppt/theme/theme2.xml><?xml version="1.0" encoding="utf-8"?>
<a:theme xmlns:a="http://schemas.openxmlformats.org/drawingml/2006/main" name="DNR Presentation Standard Page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NR Presentation PowerPoint Template 2021.potx" id="{3424F122-3537-42BD-9EF0-C93E2FECC777}" vid="{C0E8082E-1A0A-476A-A330-A169668E67BD}"/>
    </a:ext>
  </a:extLst>
</a:theme>
</file>

<file path=ppt/theme/theme3.xml><?xml version="1.0" encoding="utf-8"?>
<a:theme xmlns:a="http://schemas.openxmlformats.org/drawingml/2006/main" name="DNR Presentation Contact Layou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NR Presentation PowerPoint Template 2021.potx" id="{3424F122-3537-42BD-9EF0-C93E2FECC777}" vid="{212CDAD7-7B14-4AD2-BC80-AEAD33B40E6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DNR</Template>
  <TotalTime>434</TotalTime>
  <Words>511</Words>
  <Application>Microsoft Office PowerPoint</Application>
  <PresentationFormat>Widescreen</PresentationFormat>
  <Paragraphs>159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Franklin Gothic Book</vt:lpstr>
      <vt:lpstr>Franklin Gothic Medium</vt:lpstr>
      <vt:lpstr>DNR Presentation Layout</vt:lpstr>
      <vt:lpstr>DNR Presentation Standard Page Layout</vt:lpstr>
      <vt:lpstr>DNR Presentation Contact Layout</vt:lpstr>
      <vt:lpstr>Upper Great Lakes Loggers Survey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Upper Great Lakes Loggers Survey</dc:title>
  <dc:creator>Smail, Robert A - DNR</dc:creator>
  <cp:lastModifiedBy>Smail, Robert A - DNR</cp:lastModifiedBy>
  <cp:revision>7</cp:revision>
  <dcterms:created xsi:type="dcterms:W3CDTF">2023-04-07T19:34:08Z</dcterms:created>
  <dcterms:modified xsi:type="dcterms:W3CDTF">2023-04-11T19:18:02Z</dcterms:modified>
</cp:coreProperties>
</file>