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320" r:id="rId5"/>
    <p:sldId id="265" r:id="rId6"/>
    <p:sldId id="266" r:id="rId7"/>
    <p:sldId id="267" r:id="rId8"/>
    <p:sldId id="269" r:id="rId9"/>
    <p:sldId id="270" r:id="rId10"/>
    <p:sldId id="271" r:id="rId11"/>
    <p:sldId id="272" r:id="rId12"/>
    <p:sldId id="280" r:id="rId13"/>
    <p:sldId id="281" r:id="rId14"/>
    <p:sldId id="282" r:id="rId15"/>
    <p:sldId id="283" r:id="rId16"/>
    <p:sldId id="286" r:id="rId17"/>
    <p:sldId id="274" r:id="rId18"/>
    <p:sldId id="275" r:id="rId19"/>
    <p:sldId id="276" r:id="rId20"/>
    <p:sldId id="279" r:id="rId21"/>
    <p:sldId id="288" r:id="rId22"/>
    <p:sldId id="291" r:id="rId23"/>
    <p:sldId id="293" r:id="rId24"/>
    <p:sldId id="294" r:id="rId25"/>
    <p:sldId id="296" r:id="rId26"/>
    <p:sldId id="319" r:id="rId27"/>
    <p:sldId id="298" r:id="rId28"/>
    <p:sldId id="321" r:id="rId29"/>
    <p:sldId id="322" r:id="rId30"/>
    <p:sldId id="31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55" autoAdjust="0"/>
  </p:normalViewPr>
  <p:slideViewPr>
    <p:cSldViewPr>
      <p:cViewPr varScale="1">
        <p:scale>
          <a:sx n="52" d="100"/>
          <a:sy n="52" d="100"/>
        </p:scale>
        <p:origin x="170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3BE1B-6C54-4D54-B9D2-43B3A9BB44F7}" type="datetimeFigureOut">
              <a:rPr lang="en-US" smtClean="0"/>
              <a:t>4/7/2023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6B4E5-5427-4F94-A048-DFE3322121C5}" type="slidenum">
              <a:rPr lang="en-US" smtClean="0"/>
              <a:t>‹#›</a:t>
            </a:fld>
            <a:endParaRPr lang="en-US"/>
          </a:p>
        </p:txBody>
      </p:sp>
    </p:spTree>
    <p:extLst>
      <p:ext uri="{BB962C8B-B14F-4D97-AF65-F5344CB8AC3E}">
        <p14:creationId xmlns:p14="http://schemas.microsoft.com/office/powerpoint/2010/main" val="269569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idnr.widen.net/view/pdf/ymamiohwov/NH_BatHCP_ScreeningMap_NLEB_TCB.pdf?t.download=true&amp;u=kkadw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06648" eaLnBrk="0" hangingPunct="0">
              <a:defRPr>
                <a:solidFill>
                  <a:schemeClr val="tx1"/>
                </a:solidFill>
                <a:latin typeface="Arial" charset="0"/>
                <a:cs typeface="Arial" charset="0"/>
              </a:defRPr>
            </a:lvl1pPr>
            <a:lvl2pPr marL="729057" indent="-280406" defTabSz="906648" eaLnBrk="0" hangingPunct="0">
              <a:defRPr>
                <a:solidFill>
                  <a:schemeClr val="tx1"/>
                </a:solidFill>
                <a:latin typeface="Arial" charset="0"/>
                <a:cs typeface="Arial" charset="0"/>
              </a:defRPr>
            </a:lvl2pPr>
            <a:lvl3pPr marL="1121626" indent="-224325" defTabSz="906648" eaLnBrk="0" hangingPunct="0">
              <a:defRPr>
                <a:solidFill>
                  <a:schemeClr val="tx1"/>
                </a:solidFill>
                <a:latin typeface="Arial" charset="0"/>
                <a:cs typeface="Arial" charset="0"/>
              </a:defRPr>
            </a:lvl3pPr>
            <a:lvl4pPr marL="1570276" indent="-224325" defTabSz="906648" eaLnBrk="0" hangingPunct="0">
              <a:defRPr>
                <a:solidFill>
                  <a:schemeClr val="tx1"/>
                </a:solidFill>
                <a:latin typeface="Arial" charset="0"/>
                <a:cs typeface="Arial" charset="0"/>
              </a:defRPr>
            </a:lvl4pPr>
            <a:lvl5pPr marL="2018927" indent="-224325" defTabSz="906648" eaLnBrk="0" hangingPunct="0">
              <a:defRPr>
                <a:solidFill>
                  <a:schemeClr val="tx1"/>
                </a:solidFill>
                <a:latin typeface="Arial" charset="0"/>
                <a:cs typeface="Arial" charset="0"/>
              </a:defRPr>
            </a:lvl5pPr>
            <a:lvl6pPr marL="2467577" indent="-224325" defTabSz="906648" eaLnBrk="0" fontAlgn="base" hangingPunct="0">
              <a:spcBef>
                <a:spcPct val="0"/>
              </a:spcBef>
              <a:spcAft>
                <a:spcPct val="0"/>
              </a:spcAft>
              <a:defRPr>
                <a:solidFill>
                  <a:schemeClr val="tx1"/>
                </a:solidFill>
                <a:latin typeface="Arial" charset="0"/>
                <a:cs typeface="Arial" charset="0"/>
              </a:defRPr>
            </a:lvl6pPr>
            <a:lvl7pPr marL="2916227" indent="-224325" defTabSz="906648" eaLnBrk="0" fontAlgn="base" hangingPunct="0">
              <a:spcBef>
                <a:spcPct val="0"/>
              </a:spcBef>
              <a:spcAft>
                <a:spcPct val="0"/>
              </a:spcAft>
              <a:defRPr>
                <a:solidFill>
                  <a:schemeClr val="tx1"/>
                </a:solidFill>
                <a:latin typeface="Arial" charset="0"/>
                <a:cs typeface="Arial" charset="0"/>
              </a:defRPr>
            </a:lvl7pPr>
            <a:lvl8pPr marL="3364878" indent="-224325" defTabSz="906648" eaLnBrk="0" fontAlgn="base" hangingPunct="0">
              <a:spcBef>
                <a:spcPct val="0"/>
              </a:spcBef>
              <a:spcAft>
                <a:spcPct val="0"/>
              </a:spcAft>
              <a:defRPr>
                <a:solidFill>
                  <a:schemeClr val="tx1"/>
                </a:solidFill>
                <a:latin typeface="Arial" charset="0"/>
                <a:cs typeface="Arial" charset="0"/>
              </a:defRPr>
            </a:lvl8pPr>
            <a:lvl9pPr marL="3813528" indent="-224325" defTabSz="906648" eaLnBrk="0" fontAlgn="base" hangingPunct="0">
              <a:spcBef>
                <a:spcPct val="0"/>
              </a:spcBef>
              <a:spcAft>
                <a:spcPct val="0"/>
              </a:spcAft>
              <a:defRPr>
                <a:solidFill>
                  <a:schemeClr val="tx1"/>
                </a:solidFill>
                <a:latin typeface="Arial" charset="0"/>
                <a:cs typeface="Arial" charset="0"/>
              </a:defRPr>
            </a:lvl9pPr>
          </a:lstStyle>
          <a:p>
            <a:pPr eaLnBrk="1" hangingPunct="1"/>
            <a:fld id="{6A3F92D5-0F9F-4009-B74E-19147BF78252}" type="slidenum">
              <a:rPr lang="en-US" altLang="en-US" smtClean="0">
                <a:solidFill>
                  <a:prstClr val="black"/>
                </a:solidFill>
              </a:rPr>
              <a:pPr eaLnBrk="1" hangingPunct="1"/>
              <a:t>1</a:t>
            </a:fld>
            <a:endParaRPr lang="en-US" alt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Bald eagles are protected and regulated by federal law. No state laws related to bald eagles or their nests.</a:t>
            </a:r>
          </a:p>
        </p:txBody>
      </p:sp>
      <p:sp>
        <p:nvSpPr>
          <p:cNvPr id="4" name="Slide Number Placeholder 3"/>
          <p:cNvSpPr>
            <a:spLocks noGrp="1"/>
          </p:cNvSpPr>
          <p:nvPr>
            <p:ph type="sldNum" sz="quarter" idx="5"/>
          </p:nvPr>
        </p:nvSpPr>
        <p:spPr/>
        <p:txBody>
          <a:bodyPr/>
          <a:lstStyle/>
          <a:p>
            <a:fld id="{B0D6B4E5-5427-4F94-A048-DFE3322121C5}" type="slidenum">
              <a:rPr lang="en-US" smtClean="0"/>
              <a:t>16</a:t>
            </a:fld>
            <a:endParaRPr lang="en-US"/>
          </a:p>
        </p:txBody>
      </p:sp>
    </p:spTree>
    <p:extLst>
      <p:ext uri="{BB962C8B-B14F-4D97-AF65-F5344CB8AC3E}">
        <p14:creationId xmlns:p14="http://schemas.microsoft.com/office/powerpoint/2010/main" val="32491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Large stands of older-aged to mature bottomland hardwoods </a:t>
            </a:r>
          </a:p>
          <a:p>
            <a:pPr marL="171450" indent="-171450">
              <a:buFontTx/>
              <a:buChar char="-"/>
            </a:pPr>
            <a:r>
              <a:rPr lang="en-US" dirty="0"/>
              <a:t>Riparian areas, deciduous</a:t>
            </a:r>
            <a:r>
              <a:rPr lang="en-US" baseline="0" dirty="0"/>
              <a:t> swamps, and northern hardwood or mixed upland forests with wetland pockets or ephemeral ponds</a:t>
            </a:r>
          </a:p>
        </p:txBody>
      </p:sp>
      <p:sp>
        <p:nvSpPr>
          <p:cNvPr id="4" name="Slide Number Placeholder 3"/>
          <p:cNvSpPr>
            <a:spLocks noGrp="1"/>
          </p:cNvSpPr>
          <p:nvPr>
            <p:ph type="sldNum" sz="quarter" idx="10"/>
          </p:nvPr>
        </p:nvSpPr>
        <p:spPr/>
        <p:txBody>
          <a:bodyPr/>
          <a:lstStyle/>
          <a:p>
            <a:fld id="{B0D6B4E5-5427-4F94-A048-DFE3322121C5}" type="slidenum">
              <a:rPr lang="en-US" smtClean="0"/>
              <a:t>17</a:t>
            </a:fld>
            <a:endParaRPr lang="en-US"/>
          </a:p>
        </p:txBody>
      </p:sp>
    </p:spTree>
    <p:extLst>
      <p:ext uri="{BB962C8B-B14F-4D97-AF65-F5344CB8AC3E}">
        <p14:creationId xmlns:p14="http://schemas.microsoft.com/office/powerpoint/2010/main" val="352201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Mature deciduous,</a:t>
            </a:r>
            <a:r>
              <a:rPr lang="en-US" baseline="0" dirty="0"/>
              <a:t> coniferous, or mixed forest types in northern 2/3 of Wisconsin</a:t>
            </a:r>
          </a:p>
          <a:p>
            <a:pPr marL="171450" indent="-171450">
              <a:buFontTx/>
              <a:buChar char="-"/>
            </a:pPr>
            <a:r>
              <a:rPr lang="en-US" baseline="0" dirty="0"/>
              <a:t>Closed canopy forest with wide-diameter trees for nesting </a:t>
            </a:r>
          </a:p>
          <a:p>
            <a:pPr marL="171450" indent="-171450">
              <a:buFontTx/>
              <a:buChar char="-"/>
            </a:pPr>
            <a:r>
              <a:rPr lang="en-US" baseline="0" dirty="0"/>
              <a:t>nest placed below the canopy in upper portion of tree (yellow birch, hemlock, pine)</a:t>
            </a:r>
          </a:p>
          <a:p>
            <a:pPr marL="171450" indent="-171450">
              <a:buFontTx/>
              <a:buChar char="-"/>
            </a:pPr>
            <a:r>
              <a:rPr lang="en-US" baseline="0" dirty="0"/>
              <a:t>Common for a territory to have multiple alternative nests</a:t>
            </a:r>
          </a:p>
          <a:p>
            <a:pPr marL="171450" indent="-171450">
              <a:buFontTx/>
              <a:buChar char="-"/>
            </a:pPr>
            <a:r>
              <a:rPr lang="en-US" baseline="0" dirty="0"/>
              <a:t>Territorial adults are very aggressive to humans entering within ½-mile or more of active nest during the breeding season (Feb 1 – July 31)</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18</a:t>
            </a:fld>
            <a:endParaRPr lang="en-US"/>
          </a:p>
        </p:txBody>
      </p:sp>
    </p:spTree>
    <p:extLst>
      <p:ext uri="{BB962C8B-B14F-4D97-AF65-F5344CB8AC3E}">
        <p14:creationId xmlns:p14="http://schemas.microsoft.com/office/powerpoint/2010/main" val="137082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Disturbance during breeding season can lead to nest abandonment. If there are eggs/chicks in the nest, that counts as take</a:t>
            </a:r>
          </a:p>
          <a:p>
            <a:pPr marL="171450" indent="-171450">
              <a:buFontTx/>
              <a:buChar char="-"/>
            </a:pPr>
            <a:r>
              <a:rPr lang="en-US" dirty="0"/>
              <a:t>It is beneficial to know the nest location because you can target the avoidance measures</a:t>
            </a:r>
          </a:p>
        </p:txBody>
      </p:sp>
      <p:sp>
        <p:nvSpPr>
          <p:cNvPr id="4" name="Slide Number Placeholder 3"/>
          <p:cNvSpPr>
            <a:spLocks noGrp="1"/>
          </p:cNvSpPr>
          <p:nvPr>
            <p:ph type="sldNum" sz="quarter" idx="5"/>
          </p:nvPr>
        </p:nvSpPr>
        <p:spPr/>
        <p:txBody>
          <a:bodyPr/>
          <a:lstStyle/>
          <a:p>
            <a:fld id="{B0D6B4E5-5427-4F94-A048-DFE3322121C5}" type="slidenum">
              <a:rPr lang="en-US" smtClean="0"/>
              <a:t>19</a:t>
            </a:fld>
            <a:endParaRPr lang="en-US"/>
          </a:p>
        </p:txBody>
      </p:sp>
    </p:spTree>
    <p:extLst>
      <p:ext uri="{BB962C8B-B14F-4D97-AF65-F5344CB8AC3E}">
        <p14:creationId xmlns:p14="http://schemas.microsoft.com/office/powerpoint/2010/main" val="273915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Area where more</a:t>
            </a:r>
            <a:r>
              <a:rPr lang="en-US" baseline="0" dirty="0"/>
              <a:t> than one pair of birds nest in a group </a:t>
            </a:r>
          </a:p>
          <a:p>
            <a:pPr marL="171450" indent="-171450">
              <a:buFontTx/>
              <a:buChar char="-"/>
            </a:pPr>
            <a:r>
              <a:rPr lang="en-US" baseline="0" dirty="0"/>
              <a:t>One or multiple species of birds</a:t>
            </a:r>
          </a:p>
          <a:p>
            <a:pPr marL="171450" indent="-171450">
              <a:buFontTx/>
              <a:buChar char="-"/>
            </a:pPr>
            <a:r>
              <a:rPr lang="en-US" baseline="0" dirty="0"/>
              <a:t>Important because large number of breeding individuals are found in a single place</a:t>
            </a:r>
          </a:p>
          <a:p>
            <a:pPr marL="171450" indent="-171450">
              <a:buFontTx/>
              <a:buChar char="-"/>
            </a:pPr>
            <a:r>
              <a:rPr lang="en-US" baseline="0" dirty="0"/>
              <a:t>Seasonal avoidance dates, plus recommend leaving a forested buffer around the rookery so it stays put</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21</a:t>
            </a:fld>
            <a:endParaRPr lang="en-US"/>
          </a:p>
        </p:txBody>
      </p:sp>
    </p:spTree>
    <p:extLst>
      <p:ext uri="{BB962C8B-B14F-4D97-AF65-F5344CB8AC3E}">
        <p14:creationId xmlns:p14="http://schemas.microsoft.com/office/powerpoint/2010/main" val="169723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Aquatic habitat includes marshes,</a:t>
            </a:r>
            <a:r>
              <a:rPr lang="en-US" baseline="0" dirty="0"/>
              <a:t> shallow bays of lakes, impoundments, slow streams, oxbows and backwaters of rivers, and sedge meadows and wet meadows near these features</a:t>
            </a:r>
          </a:p>
          <a:p>
            <a:pPr marL="171450" indent="-171450">
              <a:buFontTx/>
              <a:buChar char="-"/>
            </a:pPr>
            <a:r>
              <a:rPr lang="en-US" baseline="0" dirty="0"/>
              <a:t>Semi-terrestrial, move between a variety of habitat types during active season (March – October)</a:t>
            </a:r>
          </a:p>
          <a:p>
            <a:pPr marL="171450" indent="-171450">
              <a:buFontTx/>
              <a:buChar char="-"/>
            </a:pPr>
            <a:r>
              <a:rPr lang="en-US" baseline="0" dirty="0"/>
              <a:t>Overwinter underwater</a:t>
            </a:r>
          </a:p>
          <a:p>
            <a:pPr marL="171450" indent="-171450">
              <a:buFontTx/>
              <a:buChar char="-"/>
            </a:pPr>
            <a:r>
              <a:rPr lang="en-US" baseline="0" dirty="0"/>
              <a:t>Nest in sandy soils up to 900 feet from wetland or waterbody</a:t>
            </a:r>
          </a:p>
          <a:p>
            <a:pPr marL="171450" indent="-171450">
              <a:buFontTx/>
              <a:buChar char="-"/>
            </a:pPr>
            <a:r>
              <a:rPr lang="en-US" baseline="0" dirty="0"/>
              <a:t>Reach sexual maturity at 17-20 years of age</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23</a:t>
            </a:fld>
            <a:endParaRPr lang="en-US"/>
          </a:p>
        </p:txBody>
      </p:sp>
    </p:spTree>
    <p:extLst>
      <p:ext uri="{BB962C8B-B14F-4D97-AF65-F5344CB8AC3E}">
        <p14:creationId xmlns:p14="http://schemas.microsoft.com/office/powerpoint/2010/main" val="217307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Considered for Federal Listing – decision coming early 2024</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Found in rivers and streams with adjacent wetlands and upland deciduous and mixed forest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Mainly terrestrial during the summer months, generally staying within 900 feet of rivers and streams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Nests in sand or gravel, usually within 200 feet of the water</a:t>
            </a:r>
          </a:p>
          <a:p>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24</a:t>
            </a:fld>
            <a:endParaRPr lang="en-US"/>
          </a:p>
        </p:txBody>
      </p:sp>
    </p:spTree>
    <p:extLst>
      <p:ext uri="{BB962C8B-B14F-4D97-AF65-F5344CB8AC3E}">
        <p14:creationId xmlns:p14="http://schemas.microsoft.com/office/powerpoint/2010/main" val="411950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additional seasonal avoidance may be recommended near known populations for added protection</a:t>
            </a:r>
          </a:p>
        </p:txBody>
      </p:sp>
      <p:sp>
        <p:nvSpPr>
          <p:cNvPr id="4" name="Slide Number Placeholder 3"/>
          <p:cNvSpPr>
            <a:spLocks noGrp="1"/>
          </p:cNvSpPr>
          <p:nvPr>
            <p:ph type="sldNum" sz="quarter" idx="5"/>
          </p:nvPr>
        </p:nvSpPr>
        <p:spPr/>
        <p:txBody>
          <a:bodyPr/>
          <a:lstStyle/>
          <a:p>
            <a:fld id="{B0D6B4E5-5427-4F94-A048-DFE3322121C5}" type="slidenum">
              <a:rPr lang="en-US" smtClean="0"/>
              <a:t>25</a:t>
            </a:fld>
            <a:endParaRPr lang="en-US"/>
          </a:p>
        </p:txBody>
      </p:sp>
    </p:spTree>
    <p:extLst>
      <p:ext uri="{BB962C8B-B14F-4D97-AF65-F5344CB8AC3E}">
        <p14:creationId xmlns:p14="http://schemas.microsoft.com/office/powerpoint/2010/main" val="148743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All 4</a:t>
            </a:r>
            <a:r>
              <a:rPr lang="en-US" baseline="0" dirty="0"/>
              <a:t> of these species are state-listed threatened in Wisconsin. </a:t>
            </a:r>
          </a:p>
          <a:p>
            <a:pPr marL="171450" indent="-171450">
              <a:buFontTx/>
              <a:buChar char="-"/>
            </a:pPr>
            <a:r>
              <a:rPr lang="en-US" baseline="0" dirty="0"/>
              <a:t>NLEB was recently changed from Federally Threatened to Endangered (March 2023) </a:t>
            </a:r>
          </a:p>
          <a:p>
            <a:pPr marL="171450" indent="-171450">
              <a:buFontTx/>
              <a:buChar char="-"/>
            </a:pPr>
            <a:r>
              <a:rPr lang="en-US" baseline="0" dirty="0"/>
              <a:t>Tricolored bat (formerly eastern pipistrelle) is proposed Federally Endangered, final rule expected 2023</a:t>
            </a:r>
          </a:p>
          <a:p>
            <a:pPr marL="171450" indent="-171450">
              <a:buFontTx/>
              <a:buChar char="-"/>
            </a:pPr>
            <a:r>
              <a:rPr lang="en-US" baseline="0" dirty="0"/>
              <a:t>Little brown bat is under review for federal listing, decision expected 2023</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26</a:t>
            </a:fld>
            <a:endParaRPr lang="en-US"/>
          </a:p>
        </p:txBody>
      </p:sp>
    </p:spTree>
    <p:extLst>
      <p:ext uri="{BB962C8B-B14F-4D97-AF65-F5344CB8AC3E}">
        <p14:creationId xmlns:p14="http://schemas.microsoft.com/office/powerpoint/2010/main" val="379010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Decline in bat populations from WNS is considered the most precipitous decline in North American wildlife in recorded history.</a:t>
            </a:r>
          </a:p>
        </p:txBody>
      </p:sp>
      <p:sp>
        <p:nvSpPr>
          <p:cNvPr id="4" name="Slide Number Placeholder 3"/>
          <p:cNvSpPr>
            <a:spLocks noGrp="1"/>
          </p:cNvSpPr>
          <p:nvPr>
            <p:ph type="sldNum" sz="quarter" idx="5"/>
          </p:nvPr>
        </p:nvSpPr>
        <p:spPr/>
        <p:txBody>
          <a:bodyPr/>
          <a:lstStyle/>
          <a:p>
            <a:fld id="{B0D6B4E5-5427-4F94-A048-DFE3322121C5}" type="slidenum">
              <a:rPr lang="en-US" smtClean="0"/>
              <a:t>27</a:t>
            </a:fld>
            <a:endParaRPr lang="en-US"/>
          </a:p>
        </p:txBody>
      </p:sp>
    </p:spTree>
    <p:extLst>
      <p:ext uri="{BB962C8B-B14F-4D97-AF65-F5344CB8AC3E}">
        <p14:creationId xmlns:p14="http://schemas.microsoft.com/office/powerpoint/2010/main" val="188650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Created in 1982 </a:t>
            </a:r>
          </a:p>
          <a:p>
            <a:pPr marL="171450" indent="-171450">
              <a:buFontTx/>
              <a:buChar char="-"/>
            </a:pPr>
            <a:r>
              <a:rPr lang="en-US" dirty="0"/>
              <a:t>Formerly Bureau of Endangered Resources</a:t>
            </a:r>
          </a:p>
          <a:p>
            <a:pPr marL="171450" indent="-171450">
              <a:buFontTx/>
              <a:buChar char="-"/>
            </a:pPr>
            <a:r>
              <a:rPr lang="en-US" dirty="0"/>
              <a:t>Responsible for conserving Wisconsin’s non-game animals, rare plants, and their habitats, including state and federally protected species.</a:t>
            </a:r>
          </a:p>
          <a:p>
            <a:pPr marL="171450" indent="-171450">
              <a:buFontTx/>
              <a:buChar char="-"/>
            </a:pPr>
            <a:r>
              <a:rPr lang="en-US" dirty="0"/>
              <a:t>NHC also manages the country’s oldest and largest system of State Natural Areas designed to protect outstanding examples of Wisconsin’s biodiversity.</a:t>
            </a:r>
          </a:p>
        </p:txBody>
      </p:sp>
      <p:sp>
        <p:nvSpPr>
          <p:cNvPr id="4" name="Slide Number Placeholder 3"/>
          <p:cNvSpPr>
            <a:spLocks noGrp="1"/>
          </p:cNvSpPr>
          <p:nvPr>
            <p:ph type="sldNum" sz="quarter" idx="5"/>
          </p:nvPr>
        </p:nvSpPr>
        <p:spPr/>
        <p:txBody>
          <a:bodyPr/>
          <a:lstStyle/>
          <a:p>
            <a:fld id="{B0D6B4E5-5427-4F94-A048-DFE3322121C5}" type="slidenum">
              <a:rPr lang="en-US" smtClean="0"/>
              <a:t>2</a:t>
            </a:fld>
            <a:endParaRPr lang="en-US"/>
          </a:p>
        </p:txBody>
      </p:sp>
    </p:spTree>
    <p:extLst>
      <p:ext uri="{BB962C8B-B14F-4D97-AF65-F5344CB8AC3E}">
        <p14:creationId xmlns:p14="http://schemas.microsoft.com/office/powerpoint/2010/main" val="204462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These avoidance measures (and the HCP) cover forest management on state lands</a:t>
            </a:r>
          </a:p>
          <a:p>
            <a:pPr marL="171450" indent="-171450">
              <a:buFontTx/>
              <a:buChar char="-"/>
            </a:pPr>
            <a:r>
              <a:rPr lang="en-US" dirty="0"/>
              <a:t>Non-DNR and non-federal landowners can also be covered by the HCP if they meet certain eligibility requirements and obtain a certificate of inclusion</a:t>
            </a:r>
          </a:p>
          <a:p>
            <a:pPr marL="171450" indent="-171450">
              <a:buFontTx/>
              <a:buChar char="-"/>
            </a:pPr>
            <a:endParaRPr lang="en-US" dirty="0"/>
          </a:p>
          <a:p>
            <a:pPr algn="l"/>
            <a:r>
              <a:rPr lang="en-US" b="1" i="0" dirty="0">
                <a:solidFill>
                  <a:srgbClr val="323130"/>
                </a:solidFill>
                <a:effectLst/>
                <a:latin typeface="Segoe UI" panose="020B0502040204020203" pitchFamily="34" charset="0"/>
              </a:rPr>
              <a:t>LEP Eligibility Checklist</a:t>
            </a:r>
            <a:endParaRPr lang="en-US" b="0" i="0" dirty="0">
              <a:solidFill>
                <a:srgbClr val="323130"/>
              </a:solidFill>
              <a:effectLst/>
              <a:latin typeface="Segoe UI" panose="020B0502040204020203" pitchFamily="34" charset="0"/>
            </a:endParaRPr>
          </a:p>
          <a:p>
            <a:pPr algn="l">
              <a:buFont typeface="Arial" panose="020B0604020202020204" pitchFamily="34" charset="0"/>
              <a:buChar char="•"/>
            </a:pPr>
            <a:r>
              <a:rPr lang="en-US" b="0" i="0" dirty="0">
                <a:solidFill>
                  <a:srgbClr val="323130"/>
                </a:solidFill>
                <a:effectLst/>
                <a:latin typeface="Segoe UI" panose="020B0502040204020203" pitchFamily="34" charset="0"/>
              </a:rPr>
              <a:t>All County Forests are eligible for coverage in the Landowner Enrollment Program regardless of whether they meet the size or habitat feature criteria.</a:t>
            </a:r>
          </a:p>
          <a:p>
            <a:pPr algn="l">
              <a:buFont typeface="Arial" panose="020B0604020202020204" pitchFamily="34" charset="0"/>
              <a:buChar char="•"/>
            </a:pPr>
            <a:r>
              <a:rPr lang="en-US" b="0" i="0" dirty="0">
                <a:solidFill>
                  <a:srgbClr val="323130"/>
                </a:solidFill>
                <a:effectLst/>
                <a:latin typeface="Segoe UI" panose="020B0502040204020203" pitchFamily="34" charset="0"/>
              </a:rPr>
              <a:t>Landowners conducting forest management and own more than </a:t>
            </a:r>
            <a:r>
              <a:rPr lang="en-US" b="1" i="0" dirty="0">
                <a:solidFill>
                  <a:srgbClr val="323130"/>
                </a:solidFill>
                <a:effectLst/>
                <a:latin typeface="Segoe UI" panose="020B0502040204020203" pitchFamily="34" charset="0"/>
              </a:rPr>
              <a:t>10,000 acres</a:t>
            </a:r>
            <a:r>
              <a:rPr lang="en-US" b="1" i="1" dirty="0">
                <a:solidFill>
                  <a:srgbClr val="323130"/>
                </a:solidFill>
                <a:effectLst/>
                <a:latin typeface="Segoe UI" panose="020B0502040204020203" pitchFamily="34" charset="0"/>
              </a:rPr>
              <a:t> </a:t>
            </a:r>
            <a:r>
              <a:rPr lang="en-US" b="0" i="0" dirty="0">
                <a:solidFill>
                  <a:srgbClr val="323130"/>
                </a:solidFill>
                <a:effectLst/>
                <a:latin typeface="Segoe UI" panose="020B0502040204020203" pitchFamily="34" charset="0"/>
              </a:rPr>
              <a:t>of forestlands in Wisconsin (contiguous or noncontiguous)</a:t>
            </a:r>
          </a:p>
          <a:p>
            <a:pPr algn="l">
              <a:buFont typeface="Arial" panose="020B0604020202020204" pitchFamily="34" charset="0"/>
              <a:buChar char="•"/>
            </a:pPr>
            <a:r>
              <a:rPr lang="en-US" b="0" i="0" dirty="0">
                <a:solidFill>
                  <a:srgbClr val="323130"/>
                </a:solidFill>
                <a:effectLst/>
                <a:latin typeface="Segoe UI" panose="020B0502040204020203" pitchFamily="34" charset="0"/>
              </a:rPr>
              <a:t>Landowners conducting forest management activities on lands which </a:t>
            </a:r>
            <a:r>
              <a:rPr lang="en-US" b="1" i="0" dirty="0">
                <a:solidFill>
                  <a:srgbClr val="323130"/>
                </a:solidFill>
                <a:effectLst/>
                <a:latin typeface="Segoe UI" panose="020B0502040204020203" pitchFamily="34" charset="0"/>
              </a:rPr>
              <a:t>contain or overlap</a:t>
            </a:r>
            <a:r>
              <a:rPr lang="en-US" b="0" i="0" dirty="0">
                <a:solidFill>
                  <a:srgbClr val="323130"/>
                </a:solidFill>
                <a:effectLst/>
                <a:latin typeface="Segoe UI" panose="020B0502040204020203" pitchFamily="34" charset="0"/>
              </a:rPr>
              <a:t> with at least one bat habitat feature:</a:t>
            </a:r>
          </a:p>
          <a:p>
            <a:pPr marL="742950" lvl="1" indent="-285750" algn="l">
              <a:buFont typeface="Arial" panose="020B0604020202020204" pitchFamily="34" charset="0"/>
              <a:buChar char="•"/>
            </a:pPr>
            <a:r>
              <a:rPr lang="en-US" b="0" i="0" dirty="0">
                <a:solidFill>
                  <a:srgbClr val="323130"/>
                </a:solidFill>
                <a:effectLst/>
                <a:latin typeface="Segoe UI" panose="020B0502040204020203" pitchFamily="34" charset="0"/>
              </a:rPr>
              <a:t>Lands of any size that include known hibernacula entrances or are within the 0.25-mile buffer of a known entrance.</a:t>
            </a:r>
          </a:p>
          <a:p>
            <a:pPr marL="742950" lvl="1" indent="-285750" algn="l">
              <a:buFont typeface="Arial" panose="020B0604020202020204" pitchFamily="34" charset="0"/>
              <a:buChar char="•"/>
            </a:pPr>
            <a:r>
              <a:rPr lang="en-US" b="0" i="0" dirty="0">
                <a:solidFill>
                  <a:srgbClr val="323130"/>
                </a:solidFill>
                <a:effectLst/>
                <a:latin typeface="Segoe UI" panose="020B0502040204020203" pitchFamily="34" charset="0"/>
              </a:rPr>
              <a:t>Lands of any size that contain a known occupied maternity roost tree or overlap with the 150-foot roost tree buffer.</a:t>
            </a:r>
          </a:p>
          <a:p>
            <a:pPr algn="l"/>
            <a:r>
              <a:rPr lang="en-US" b="1" i="0" dirty="0">
                <a:solidFill>
                  <a:srgbClr val="323130"/>
                </a:solidFill>
                <a:effectLst/>
                <a:latin typeface="Segoe UI" panose="020B0502040204020203" pitchFamily="34" charset="0"/>
              </a:rPr>
              <a:t>How to Apply – </a:t>
            </a:r>
            <a:r>
              <a:rPr lang="en-US" b="0" i="0" dirty="0">
                <a:solidFill>
                  <a:srgbClr val="323130"/>
                </a:solidFill>
                <a:effectLst/>
                <a:latin typeface="Segoe UI" panose="020B0502040204020203" pitchFamily="34" charset="0"/>
              </a:rPr>
              <a:t>If a landowner meets the criteria for enrollment above, they may apply for coverage under the ITP. The first step in applying for the LEP is confirming eligibility by consulting the </a:t>
            </a:r>
            <a:r>
              <a:rPr lang="en-US" b="0" i="0" u="sng" dirty="0">
                <a:solidFill>
                  <a:srgbClr val="0076A5"/>
                </a:solidFill>
                <a:effectLst/>
                <a:latin typeface="Segoe UI" panose="020B0502040204020203" pitchFamily="34" charset="0"/>
                <a:hlinkClick r:id="rId3" tooltip="https://widnr.widen.net/view/pdf/ymamiohwov/NH_BatHCP_ScreeningMap_NLEB_TCB.pdf?t.download=true&amp;u=kkadwx"/>
              </a:rPr>
              <a:t>county-township habitat features screening map</a:t>
            </a:r>
            <a:r>
              <a:rPr lang="en-US" b="0" i="0" dirty="0">
                <a:solidFill>
                  <a:srgbClr val="323130"/>
                </a:solidFill>
                <a:effectLst/>
                <a:latin typeface="Segoe UI" panose="020B0502040204020203" pitchFamily="34" charset="0"/>
              </a:rPr>
              <a:t>. If the property falls within one of the townships with habitat features, the landowner should send a map or GIS data file with the entire property boundary to the Bat HCP coordinator. The mapping information must include all property boundaries, township-range information and enough detail so the location can be determined.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0D6B4E5-5427-4F94-A048-DFE3322121C5}" type="slidenum">
              <a:rPr lang="en-US" smtClean="0"/>
              <a:t>28</a:t>
            </a:fld>
            <a:endParaRPr lang="en-US"/>
          </a:p>
        </p:txBody>
      </p:sp>
    </p:spTree>
    <p:extLst>
      <p:ext uri="{BB962C8B-B14F-4D97-AF65-F5344CB8AC3E}">
        <p14:creationId xmlns:p14="http://schemas.microsoft.com/office/powerpoint/2010/main" val="424279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Listed</a:t>
            </a:r>
            <a:r>
              <a:rPr lang="en-US" baseline="0" dirty="0"/>
              <a:t> by the USFWS</a:t>
            </a:r>
          </a:p>
          <a:p>
            <a:pPr marL="171450" indent="-171450">
              <a:buFontTx/>
              <a:buChar char="-"/>
            </a:pPr>
            <a:r>
              <a:rPr lang="en-US" baseline="0" dirty="0"/>
              <a:t>Threatened or Endangered throughout the United States</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4</a:t>
            </a:fld>
            <a:endParaRPr lang="en-US"/>
          </a:p>
        </p:txBody>
      </p:sp>
    </p:spTree>
    <p:extLst>
      <p:ext uri="{BB962C8B-B14F-4D97-AF65-F5344CB8AC3E}">
        <p14:creationId xmlns:p14="http://schemas.microsoft.com/office/powerpoint/2010/main" val="295544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WDNR is required by law to implement conservation programs on state-listed species</a:t>
            </a:r>
          </a:p>
          <a:p>
            <a:pPr marL="628650" lvl="1" indent="-171450">
              <a:buFontTx/>
              <a:buChar char="-"/>
            </a:pPr>
            <a:r>
              <a:rPr lang="en-US" dirty="0"/>
              <a:t>Involves conducting research and developing programs directed at conserving, protecting, managing for, and restoring and propagating selected T/E species to the maximum extent possible.</a:t>
            </a:r>
          </a:p>
        </p:txBody>
      </p:sp>
      <p:sp>
        <p:nvSpPr>
          <p:cNvPr id="4" name="Slide Number Placeholder 3"/>
          <p:cNvSpPr>
            <a:spLocks noGrp="1"/>
          </p:cNvSpPr>
          <p:nvPr>
            <p:ph type="sldNum" sz="quarter" idx="10"/>
          </p:nvPr>
        </p:nvSpPr>
        <p:spPr/>
        <p:txBody>
          <a:bodyPr/>
          <a:lstStyle/>
          <a:p>
            <a:fld id="{B0D6B4E5-5427-4F94-A048-DFE3322121C5}" type="slidenum">
              <a:rPr lang="en-US" smtClean="0"/>
              <a:t>5</a:t>
            </a:fld>
            <a:endParaRPr lang="en-US"/>
          </a:p>
        </p:txBody>
      </p:sp>
    </p:spTree>
    <p:extLst>
      <p:ext uri="{BB962C8B-B14F-4D97-AF65-F5344CB8AC3E}">
        <p14:creationId xmlns:p14="http://schemas.microsoft.com/office/powerpoint/2010/main" val="327548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of these are legally protected, others not</a:t>
            </a:r>
          </a:p>
        </p:txBody>
      </p:sp>
      <p:sp>
        <p:nvSpPr>
          <p:cNvPr id="4" name="Slide Number Placeholder 3"/>
          <p:cNvSpPr>
            <a:spLocks noGrp="1"/>
          </p:cNvSpPr>
          <p:nvPr>
            <p:ph type="sldNum" sz="quarter" idx="5"/>
          </p:nvPr>
        </p:nvSpPr>
        <p:spPr/>
        <p:txBody>
          <a:bodyPr/>
          <a:lstStyle/>
          <a:p>
            <a:fld id="{B0D6B4E5-5427-4F94-A048-DFE3322121C5}" type="slidenum">
              <a:rPr lang="en-US" smtClean="0"/>
              <a:t>6</a:t>
            </a:fld>
            <a:endParaRPr lang="en-US"/>
          </a:p>
        </p:txBody>
      </p:sp>
    </p:spTree>
    <p:extLst>
      <p:ext uri="{BB962C8B-B14F-4D97-AF65-F5344CB8AC3E}">
        <p14:creationId xmlns:p14="http://schemas.microsoft.com/office/powerpoint/2010/main" val="358952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Lacey Act: federal violation to import, export, sell, receive, acquire, purchase, or conduct interstate transport of any fish, wildlife, or plant taken or possessed in violation of federal, tribal, state, or foreign law. It is illegal to transport federal or state listed T/E species obtained in Wisconsin out of the state without a valid permit.</a:t>
            </a:r>
          </a:p>
          <a:p>
            <a:pPr marL="171450" indent="-171450">
              <a:buFontTx/>
              <a:buChar char="-"/>
            </a:pPr>
            <a:r>
              <a:rPr lang="en-US" dirty="0"/>
              <a:t>MBTA: most birds and their parts are protected from being killed, taken, transported, possessed, bought, sold, imported, or exported without a federal permit. Does not apply to resident game birds or non-native species.</a:t>
            </a:r>
          </a:p>
          <a:p>
            <a:pPr marL="171450" indent="-171450">
              <a:buFontTx/>
              <a:buChar char="-"/>
            </a:pPr>
            <a:r>
              <a:rPr lang="en-US" dirty="0"/>
              <a:t>BGEPA: Protects bald and golden eagles, as well as their nests, and parts</a:t>
            </a:r>
          </a:p>
        </p:txBody>
      </p:sp>
      <p:sp>
        <p:nvSpPr>
          <p:cNvPr id="4" name="Slide Number Placeholder 3"/>
          <p:cNvSpPr>
            <a:spLocks noGrp="1"/>
          </p:cNvSpPr>
          <p:nvPr>
            <p:ph type="sldNum" sz="quarter" idx="5"/>
          </p:nvPr>
        </p:nvSpPr>
        <p:spPr/>
        <p:txBody>
          <a:bodyPr/>
          <a:lstStyle/>
          <a:p>
            <a:fld id="{B0D6B4E5-5427-4F94-A048-DFE3322121C5}" type="slidenum">
              <a:rPr lang="en-US" smtClean="0"/>
              <a:t>7</a:t>
            </a:fld>
            <a:endParaRPr lang="en-US"/>
          </a:p>
        </p:txBody>
      </p:sp>
    </p:spTree>
    <p:extLst>
      <p:ext uri="{BB962C8B-B14F-4D97-AF65-F5344CB8AC3E}">
        <p14:creationId xmlns:p14="http://schemas.microsoft.com/office/powerpoint/2010/main" val="142025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WDNR can issue T/E species permit to allow an individual to conduct certain activities under specified conditions (</a:t>
            </a:r>
            <a:r>
              <a:rPr lang="en-US" dirty="0" err="1"/>
              <a:t>eg</a:t>
            </a:r>
            <a:r>
              <a:rPr lang="en-US" dirty="0"/>
              <a:t>, for research)</a:t>
            </a:r>
          </a:p>
          <a:p>
            <a:pPr marL="171450" indent="-171450">
              <a:buFontTx/>
              <a:buChar char="-"/>
            </a:pPr>
            <a:r>
              <a:rPr lang="en-US" dirty="0"/>
              <a:t>WDNR can also issue ‘Incidental Take Permits’</a:t>
            </a:r>
          </a:p>
          <a:p>
            <a:pPr marL="171450" indent="-171450">
              <a:buFontTx/>
              <a:buChar char="-"/>
            </a:pPr>
            <a:r>
              <a:rPr lang="en-US" dirty="0"/>
              <a:t>Habitat can be protected by federal law</a:t>
            </a:r>
          </a:p>
        </p:txBody>
      </p:sp>
      <p:sp>
        <p:nvSpPr>
          <p:cNvPr id="4" name="Slide Number Placeholder 3"/>
          <p:cNvSpPr>
            <a:spLocks noGrp="1"/>
          </p:cNvSpPr>
          <p:nvPr>
            <p:ph type="sldNum" sz="quarter" idx="5"/>
          </p:nvPr>
        </p:nvSpPr>
        <p:spPr/>
        <p:txBody>
          <a:bodyPr/>
          <a:lstStyle/>
          <a:p>
            <a:fld id="{B0D6B4E5-5427-4F94-A048-DFE3322121C5}" type="slidenum">
              <a:rPr lang="en-US" smtClean="0"/>
              <a:t>8</a:t>
            </a:fld>
            <a:endParaRPr lang="en-US"/>
          </a:p>
        </p:txBody>
      </p:sp>
    </p:spTree>
    <p:extLst>
      <p:ext uri="{BB962C8B-B14F-4D97-AF65-F5344CB8AC3E}">
        <p14:creationId xmlns:p14="http://schemas.microsoft.com/office/powerpoint/2010/main" val="407255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A recent convention on biodiversity reported that invasive species are the 2</a:t>
            </a:r>
            <a:r>
              <a:rPr lang="en-US" baseline="30000" dirty="0"/>
              <a:t>nd</a:t>
            </a:r>
            <a:r>
              <a:rPr lang="en-US" baseline="0" dirty="0"/>
              <a:t> greatest cause of species extinction</a:t>
            </a:r>
          </a:p>
          <a:p>
            <a:pPr marL="171450" indent="-171450">
              <a:buFontTx/>
              <a:buChar char="-"/>
            </a:pPr>
            <a:r>
              <a:rPr lang="en-US" baseline="0" dirty="0"/>
              <a:t>The world is currently in a biodiversity crisis with species declines and extinctions occurring at alarming rates.</a:t>
            </a:r>
            <a:endParaRPr lang="en-US" dirty="0"/>
          </a:p>
        </p:txBody>
      </p:sp>
      <p:sp>
        <p:nvSpPr>
          <p:cNvPr id="4" name="Slide Number Placeholder 3"/>
          <p:cNvSpPr>
            <a:spLocks noGrp="1"/>
          </p:cNvSpPr>
          <p:nvPr>
            <p:ph type="sldNum" sz="quarter" idx="10"/>
          </p:nvPr>
        </p:nvSpPr>
        <p:spPr/>
        <p:txBody>
          <a:bodyPr/>
          <a:lstStyle/>
          <a:p>
            <a:fld id="{B0D6B4E5-5427-4F94-A048-DFE3322121C5}" type="slidenum">
              <a:rPr lang="en-US" smtClean="0"/>
              <a:t>14</a:t>
            </a:fld>
            <a:endParaRPr lang="en-US"/>
          </a:p>
        </p:txBody>
      </p:sp>
    </p:spTree>
    <p:extLst>
      <p:ext uri="{BB962C8B-B14F-4D97-AF65-F5344CB8AC3E}">
        <p14:creationId xmlns:p14="http://schemas.microsoft.com/office/powerpoint/2010/main" val="219796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species most often impacting forest management in northern WI</a:t>
            </a:r>
          </a:p>
        </p:txBody>
      </p:sp>
      <p:sp>
        <p:nvSpPr>
          <p:cNvPr id="4" name="Slide Number Placeholder 3"/>
          <p:cNvSpPr>
            <a:spLocks noGrp="1"/>
          </p:cNvSpPr>
          <p:nvPr>
            <p:ph type="sldNum" sz="quarter" idx="10"/>
          </p:nvPr>
        </p:nvSpPr>
        <p:spPr/>
        <p:txBody>
          <a:bodyPr/>
          <a:lstStyle/>
          <a:p>
            <a:fld id="{B0D6B4E5-5427-4F94-A048-DFE3322121C5}" type="slidenum">
              <a:rPr lang="en-US" smtClean="0"/>
              <a:t>15</a:t>
            </a:fld>
            <a:endParaRPr lang="en-US"/>
          </a:p>
        </p:txBody>
      </p:sp>
    </p:spTree>
    <p:extLst>
      <p:ext uri="{BB962C8B-B14F-4D97-AF65-F5344CB8AC3E}">
        <p14:creationId xmlns:p14="http://schemas.microsoft.com/office/powerpoint/2010/main" val="326382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6333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46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792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15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71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357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14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888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65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1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051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246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ved=0ahUKEwjvr8Dq_rbLAhWjsYMKHXU2B0oQjRwIBw&amp;url=http://www.theanimalfiles.com/mammals/carnivores/marten_american.html&amp;psig=AFQjCNFRPFYn989J4xnmy4kYBJpP2eX44g&amp;ust=1457729210400275" TargetMode="Externa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0"/>
          <p:cNvSpPr txBox="1">
            <a:spLocks noChangeArrowheads="1"/>
          </p:cNvSpPr>
          <p:nvPr/>
        </p:nvSpPr>
        <p:spPr bwMode="auto">
          <a:xfrm>
            <a:off x="2267743" y="2436420"/>
            <a:ext cx="4608513" cy="198515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altLang="en-US" sz="2400" dirty="0">
                <a:solidFill>
                  <a:srgbClr val="000000"/>
                </a:solidFill>
              </a:rPr>
              <a:t>Wisconsin’s </a:t>
            </a:r>
          </a:p>
          <a:p>
            <a:pPr algn="ctr" eaLnBrk="1" fontAlgn="base" hangingPunct="1">
              <a:spcBef>
                <a:spcPct val="0"/>
              </a:spcBef>
              <a:spcAft>
                <a:spcPct val="0"/>
              </a:spcAft>
            </a:pPr>
            <a:r>
              <a:rPr lang="en-GB" altLang="en-US" sz="2400" dirty="0">
                <a:solidFill>
                  <a:srgbClr val="000000"/>
                </a:solidFill>
              </a:rPr>
              <a:t>Threatened and Endangered  Species Laws and</a:t>
            </a:r>
          </a:p>
          <a:p>
            <a:pPr algn="ctr" eaLnBrk="1" fontAlgn="base" hangingPunct="1">
              <a:spcBef>
                <a:spcPct val="0"/>
              </a:spcBef>
              <a:spcAft>
                <a:spcPct val="0"/>
              </a:spcAft>
            </a:pPr>
            <a:r>
              <a:rPr lang="en-GB" altLang="en-US" sz="2400" dirty="0">
                <a:solidFill>
                  <a:srgbClr val="000000"/>
                </a:solidFill>
              </a:rPr>
              <a:t>Forest T/E Species</a:t>
            </a:r>
          </a:p>
          <a:p>
            <a:pPr algn="ctr" eaLnBrk="1" fontAlgn="base" hangingPunct="1">
              <a:spcBef>
                <a:spcPct val="0"/>
              </a:spcBef>
              <a:spcAft>
                <a:spcPct val="0"/>
              </a:spcAft>
            </a:pPr>
            <a:endParaRPr lang="en-GB" altLang="en-US" sz="900" dirty="0">
              <a:solidFill>
                <a:srgbClr val="000000"/>
              </a:solidFill>
            </a:endParaRPr>
          </a:p>
          <a:p>
            <a:pPr algn="ctr" eaLnBrk="1" fontAlgn="base" hangingPunct="1">
              <a:spcBef>
                <a:spcPct val="0"/>
              </a:spcBef>
              <a:spcAft>
                <a:spcPct val="0"/>
              </a:spcAft>
            </a:pPr>
            <a:r>
              <a:rPr lang="en-GB" altLang="en-US" sz="900" dirty="0">
                <a:solidFill>
                  <a:srgbClr val="000000"/>
                </a:solidFill>
              </a:rPr>
              <a:t>Carly Lapin, Wisconsin DNR</a:t>
            </a:r>
          </a:p>
          <a:p>
            <a:pPr algn="ctr" eaLnBrk="1" fontAlgn="base" hangingPunct="1">
              <a:spcBef>
                <a:spcPct val="0"/>
              </a:spcBef>
              <a:spcAft>
                <a:spcPct val="0"/>
              </a:spcAft>
            </a:pPr>
            <a:r>
              <a:rPr lang="en-GB" altLang="en-US" sz="900" dirty="0">
                <a:solidFill>
                  <a:srgbClr val="000000"/>
                </a:solidFill>
              </a:rPr>
              <a:t>Bureau of Natural Heritage Conservation</a:t>
            </a:r>
          </a:p>
        </p:txBody>
      </p:sp>
      <p:pic>
        <p:nvPicPr>
          <p:cNvPr id="2" name="Picture 4">
            <a:extLst>
              <a:ext uri="{FF2B5EF4-FFF2-40B4-BE49-F238E27FC236}">
                <a16:creationId xmlns:a16="http://schemas.microsoft.com/office/drawing/2014/main" id="{07A37EDB-66C2-5FCD-2E9B-161E3D4B51A0}"/>
              </a:ext>
            </a:extLst>
          </p:cNvPr>
          <p:cNvPicPr>
            <a:picLocks noChangeAspect="1"/>
          </p:cNvPicPr>
          <p:nvPr/>
        </p:nvPicPr>
        <p:blipFill>
          <a:blip r:embed="rId4"/>
          <a:srcRect/>
          <a:stretch>
            <a:fillRect/>
          </a:stretch>
        </p:blipFill>
        <p:spPr>
          <a:xfrm>
            <a:off x="2362200" y="3733800"/>
            <a:ext cx="865990" cy="655446"/>
          </a:xfrm>
          <a:prstGeom prst="rect">
            <a:avLst/>
          </a:prstGeom>
        </p:spPr>
      </p:pic>
    </p:spTree>
    <p:extLst>
      <p:ext uri="{BB962C8B-B14F-4D97-AF65-F5344CB8AC3E}">
        <p14:creationId xmlns:p14="http://schemas.microsoft.com/office/powerpoint/2010/main" val="265853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Why are species rare in WI?</a:t>
            </a:r>
          </a:p>
        </p:txBody>
      </p:sp>
      <p:sp>
        <p:nvSpPr>
          <p:cNvPr id="3" name="Content Placeholder 2"/>
          <p:cNvSpPr>
            <a:spLocks noGrp="1"/>
          </p:cNvSpPr>
          <p:nvPr>
            <p:ph idx="1"/>
          </p:nvPr>
        </p:nvSpPr>
        <p:spPr>
          <a:xfrm>
            <a:off x="2209800" y="1143000"/>
            <a:ext cx="6629400" cy="4525963"/>
          </a:xfrm>
        </p:spPr>
        <p:txBody>
          <a:bodyPr/>
          <a:lstStyle/>
          <a:p>
            <a:r>
              <a:rPr lang="en-US" sz="2000" dirty="0">
                <a:solidFill>
                  <a:srgbClr val="003300"/>
                </a:solidFill>
              </a:rPr>
              <a:t>Habitat loss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088" y="1671638"/>
            <a:ext cx="3003550" cy="4637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859088"/>
            <a:ext cx="151765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671638"/>
            <a:ext cx="1533525"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180013"/>
            <a:ext cx="1504950" cy="1128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1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Why are species rare in WI?</a:t>
            </a:r>
          </a:p>
        </p:txBody>
      </p:sp>
      <p:sp>
        <p:nvSpPr>
          <p:cNvPr id="3" name="Content Placeholder 2"/>
          <p:cNvSpPr>
            <a:spLocks noGrp="1"/>
          </p:cNvSpPr>
          <p:nvPr>
            <p:ph idx="1"/>
          </p:nvPr>
        </p:nvSpPr>
        <p:spPr>
          <a:xfrm>
            <a:off x="2209800" y="1143000"/>
            <a:ext cx="6629400" cy="4525963"/>
          </a:xfrm>
        </p:spPr>
        <p:txBody>
          <a:bodyPr/>
          <a:lstStyle/>
          <a:p>
            <a:r>
              <a:rPr lang="en-US" sz="2000" dirty="0">
                <a:solidFill>
                  <a:schemeClr val="bg2">
                    <a:lumMod val="60000"/>
                    <a:lumOff val="40000"/>
                  </a:schemeClr>
                </a:solidFill>
              </a:rPr>
              <a:t>Habitat loss</a:t>
            </a:r>
          </a:p>
          <a:p>
            <a:r>
              <a:rPr lang="en-US" sz="2000" dirty="0">
                <a:solidFill>
                  <a:srgbClr val="003300"/>
                </a:solidFill>
              </a:rPr>
              <a:t>Habitat specificity</a:t>
            </a: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2832100"/>
            <a:ext cx="2216150" cy="3386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702175"/>
            <a:ext cx="2181225" cy="1516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4702175"/>
            <a:ext cx="2160587" cy="1516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832100"/>
            <a:ext cx="2160587" cy="1728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832100"/>
            <a:ext cx="2181225" cy="1728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4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Why are species rare in WI?</a:t>
            </a:r>
          </a:p>
        </p:txBody>
      </p:sp>
      <p:sp>
        <p:nvSpPr>
          <p:cNvPr id="3" name="Content Placeholder 2"/>
          <p:cNvSpPr>
            <a:spLocks noGrp="1"/>
          </p:cNvSpPr>
          <p:nvPr>
            <p:ph idx="1"/>
          </p:nvPr>
        </p:nvSpPr>
        <p:spPr>
          <a:xfrm>
            <a:off x="2209800" y="1143000"/>
            <a:ext cx="6629400" cy="4525963"/>
          </a:xfrm>
        </p:spPr>
        <p:txBody>
          <a:bodyPr/>
          <a:lstStyle/>
          <a:p>
            <a:r>
              <a:rPr lang="en-US" sz="2000" dirty="0">
                <a:solidFill>
                  <a:schemeClr val="bg2">
                    <a:lumMod val="60000"/>
                    <a:lumOff val="40000"/>
                  </a:schemeClr>
                </a:solidFill>
              </a:rPr>
              <a:t>Habitat loss</a:t>
            </a:r>
          </a:p>
          <a:p>
            <a:r>
              <a:rPr lang="en-US" sz="2000" dirty="0">
                <a:solidFill>
                  <a:schemeClr val="bg2">
                    <a:lumMod val="60000"/>
                    <a:lumOff val="40000"/>
                  </a:schemeClr>
                </a:solidFill>
              </a:rPr>
              <a:t>Habitat specificity</a:t>
            </a:r>
          </a:p>
          <a:p>
            <a:r>
              <a:rPr lang="en-US" sz="2000" dirty="0">
                <a:solidFill>
                  <a:srgbClr val="003300"/>
                </a:solidFill>
              </a:rPr>
              <a:t>Edge of Range</a:t>
            </a:r>
          </a:p>
          <a:p>
            <a:pPr marL="0" indent="0">
              <a:buNone/>
            </a:pPr>
            <a:endParaRPr lang="en-US" sz="2000" dirty="0">
              <a:solidFill>
                <a:srgbClr val="003300"/>
              </a:solidFill>
            </a:endParaRPr>
          </a:p>
        </p:txBody>
      </p:sp>
      <p:pic>
        <p:nvPicPr>
          <p:cNvPr id="6146" name="Picture 2" descr="http://www.theanimalfiles.com/images/american_marten_ran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048000"/>
            <a:ext cx="4157534" cy="3076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American Marten (Martes americana)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95400"/>
            <a:ext cx="2600325" cy="3905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3"/>
          <p:cNvSpPr txBox="1">
            <a:spLocks noChangeArrowheads="1"/>
          </p:cNvSpPr>
          <p:nvPr/>
        </p:nvSpPr>
        <p:spPr bwMode="auto">
          <a:xfrm>
            <a:off x="6391275" y="5232400"/>
            <a:ext cx="78899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lumMod val="50000"/>
                  </a:schemeClr>
                </a:solidFill>
              </a:rPr>
              <a:t>A.B. Sheldon</a:t>
            </a:r>
          </a:p>
        </p:txBody>
      </p:sp>
    </p:spTree>
    <p:extLst>
      <p:ext uri="{BB962C8B-B14F-4D97-AF65-F5344CB8AC3E}">
        <p14:creationId xmlns:p14="http://schemas.microsoft.com/office/powerpoint/2010/main" val="76460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Why are species rare in WI?</a:t>
            </a:r>
          </a:p>
        </p:txBody>
      </p:sp>
      <p:sp>
        <p:nvSpPr>
          <p:cNvPr id="3" name="Content Placeholder 2"/>
          <p:cNvSpPr>
            <a:spLocks noGrp="1"/>
          </p:cNvSpPr>
          <p:nvPr>
            <p:ph idx="1"/>
          </p:nvPr>
        </p:nvSpPr>
        <p:spPr>
          <a:xfrm>
            <a:off x="2209800" y="1143000"/>
            <a:ext cx="6629400" cy="4525963"/>
          </a:xfrm>
        </p:spPr>
        <p:txBody>
          <a:bodyPr/>
          <a:lstStyle/>
          <a:p>
            <a:r>
              <a:rPr lang="en-US" sz="2000" dirty="0">
                <a:solidFill>
                  <a:schemeClr val="bg2">
                    <a:lumMod val="60000"/>
                    <a:lumOff val="40000"/>
                  </a:schemeClr>
                </a:solidFill>
              </a:rPr>
              <a:t>Habitat loss</a:t>
            </a:r>
          </a:p>
          <a:p>
            <a:r>
              <a:rPr lang="en-US" sz="2000" dirty="0">
                <a:solidFill>
                  <a:schemeClr val="bg2">
                    <a:lumMod val="60000"/>
                    <a:lumOff val="40000"/>
                  </a:schemeClr>
                </a:solidFill>
              </a:rPr>
              <a:t>Habitat specificity</a:t>
            </a:r>
          </a:p>
          <a:p>
            <a:r>
              <a:rPr lang="en-US" sz="2000" dirty="0">
                <a:solidFill>
                  <a:schemeClr val="bg2">
                    <a:lumMod val="60000"/>
                    <a:lumOff val="40000"/>
                  </a:schemeClr>
                </a:solidFill>
              </a:rPr>
              <a:t>Edge of Range</a:t>
            </a:r>
          </a:p>
          <a:p>
            <a:r>
              <a:rPr lang="en-US" sz="2000" dirty="0">
                <a:solidFill>
                  <a:srgbClr val="003300"/>
                </a:solidFill>
              </a:rPr>
              <a:t>Persecution/Overexploitation</a:t>
            </a:r>
          </a:p>
          <a:p>
            <a:endParaRPr lang="en-US" sz="2000" dirty="0">
              <a:solidFill>
                <a:srgbClr val="00330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4025" y="4731148"/>
            <a:ext cx="2368550" cy="158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8380"/>
            <a:ext cx="1839913" cy="2301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0587" y="4198380"/>
            <a:ext cx="1981200" cy="158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7463" y="1773238"/>
            <a:ext cx="2593975" cy="2151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4025" y="3055864"/>
            <a:ext cx="1981200" cy="1320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Why are species rare in WI?</a:t>
            </a:r>
          </a:p>
        </p:txBody>
      </p:sp>
      <p:sp>
        <p:nvSpPr>
          <p:cNvPr id="3" name="Content Placeholder 2"/>
          <p:cNvSpPr>
            <a:spLocks noGrp="1"/>
          </p:cNvSpPr>
          <p:nvPr>
            <p:ph idx="1"/>
          </p:nvPr>
        </p:nvSpPr>
        <p:spPr>
          <a:xfrm>
            <a:off x="2209800" y="1143000"/>
            <a:ext cx="6629400" cy="4525963"/>
          </a:xfrm>
        </p:spPr>
        <p:txBody>
          <a:bodyPr/>
          <a:lstStyle/>
          <a:p>
            <a:r>
              <a:rPr lang="en-US" sz="2000" dirty="0">
                <a:solidFill>
                  <a:schemeClr val="bg2">
                    <a:lumMod val="60000"/>
                    <a:lumOff val="40000"/>
                  </a:schemeClr>
                </a:solidFill>
              </a:rPr>
              <a:t>Habitat loss</a:t>
            </a:r>
          </a:p>
          <a:p>
            <a:r>
              <a:rPr lang="en-US" sz="2000" dirty="0">
                <a:solidFill>
                  <a:schemeClr val="bg2">
                    <a:lumMod val="60000"/>
                    <a:lumOff val="40000"/>
                  </a:schemeClr>
                </a:solidFill>
              </a:rPr>
              <a:t>Habitat specificity</a:t>
            </a:r>
          </a:p>
          <a:p>
            <a:r>
              <a:rPr lang="en-US" sz="2000" dirty="0">
                <a:solidFill>
                  <a:schemeClr val="bg2">
                    <a:lumMod val="60000"/>
                    <a:lumOff val="40000"/>
                  </a:schemeClr>
                </a:solidFill>
              </a:rPr>
              <a:t>Edge of Range</a:t>
            </a:r>
          </a:p>
          <a:p>
            <a:r>
              <a:rPr lang="en-US" sz="2000" dirty="0">
                <a:solidFill>
                  <a:schemeClr val="bg2">
                    <a:lumMod val="60000"/>
                    <a:lumOff val="40000"/>
                  </a:schemeClr>
                </a:solidFill>
              </a:rPr>
              <a:t>Persecution/Overexploitation</a:t>
            </a:r>
          </a:p>
          <a:p>
            <a:r>
              <a:rPr lang="en-US" sz="2000" dirty="0">
                <a:solidFill>
                  <a:srgbClr val="003300"/>
                </a:solidFill>
              </a:rPr>
              <a:t>Competition with other species (native and exotic)</a:t>
            </a:r>
          </a:p>
          <a:p>
            <a:r>
              <a:rPr lang="en-US" sz="2000" dirty="0">
                <a:solidFill>
                  <a:srgbClr val="003300"/>
                </a:solidFill>
              </a:rPr>
              <a:t>Predation</a:t>
            </a:r>
          </a:p>
          <a:p>
            <a:r>
              <a:rPr lang="en-US" sz="2000" dirty="0">
                <a:solidFill>
                  <a:srgbClr val="003300"/>
                </a:solidFill>
              </a:rPr>
              <a:t>Disease</a:t>
            </a:r>
          </a:p>
          <a:p>
            <a:r>
              <a:rPr lang="en-US" sz="2000" dirty="0">
                <a:solidFill>
                  <a:srgbClr val="003300"/>
                </a:solidFill>
              </a:rPr>
              <a:t>Environmental Stressors</a:t>
            </a:r>
          </a:p>
          <a:p>
            <a:endParaRPr lang="en-US" sz="2000" dirty="0">
              <a:solidFill>
                <a:srgbClr val="00330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124200"/>
            <a:ext cx="3070448" cy="25610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9800" y="4404732"/>
            <a:ext cx="3531841" cy="2329735"/>
          </a:xfrm>
          <a:prstGeom prst="rect">
            <a:avLst/>
          </a:prstGeom>
          <a:ln>
            <a:solidFill>
              <a:schemeClr val="tx1"/>
            </a:solidFill>
          </a:ln>
        </p:spPr>
      </p:pic>
    </p:spTree>
    <p:extLst>
      <p:ext uri="{BB962C8B-B14F-4D97-AF65-F5344CB8AC3E}">
        <p14:creationId xmlns:p14="http://schemas.microsoft.com/office/powerpoint/2010/main" val="30396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6629400" cy="1143000"/>
          </a:xfrm>
        </p:spPr>
        <p:txBody>
          <a:bodyPr>
            <a:noAutofit/>
          </a:bodyPr>
          <a:lstStyle/>
          <a:p>
            <a:r>
              <a:rPr lang="en-US" sz="3600" dirty="0">
                <a:solidFill>
                  <a:schemeClr val="tx1"/>
                </a:solidFill>
              </a:rPr>
              <a:t>Listed species in </a:t>
            </a:r>
            <a:br>
              <a:rPr lang="en-US" sz="3600" dirty="0">
                <a:solidFill>
                  <a:schemeClr val="tx1"/>
                </a:solidFill>
              </a:rPr>
            </a:br>
            <a:r>
              <a:rPr lang="en-US" sz="3600" dirty="0">
                <a:solidFill>
                  <a:schemeClr val="tx1"/>
                </a:solidFill>
              </a:rPr>
              <a:t>Northern Wisconsin forests</a:t>
            </a:r>
          </a:p>
        </p:txBody>
      </p:sp>
      <p:sp>
        <p:nvSpPr>
          <p:cNvPr id="3" name="Content Placeholder 2"/>
          <p:cNvSpPr>
            <a:spLocks noGrp="1"/>
          </p:cNvSpPr>
          <p:nvPr>
            <p:ph idx="1"/>
          </p:nvPr>
        </p:nvSpPr>
        <p:spPr>
          <a:xfrm>
            <a:off x="4191000" y="2514600"/>
            <a:ext cx="3962400" cy="4525963"/>
          </a:xfrm>
        </p:spPr>
        <p:txBody>
          <a:bodyPr/>
          <a:lstStyle/>
          <a:p>
            <a:r>
              <a:rPr lang="en-US" sz="2000" dirty="0">
                <a:solidFill>
                  <a:srgbClr val="003300"/>
                </a:solidFill>
              </a:rPr>
              <a:t>Forest Raptors</a:t>
            </a:r>
          </a:p>
          <a:p>
            <a:r>
              <a:rPr lang="en-US" sz="2000" dirty="0">
                <a:solidFill>
                  <a:srgbClr val="003300"/>
                </a:solidFill>
              </a:rPr>
              <a:t>Forest Songbirds</a:t>
            </a:r>
          </a:p>
          <a:p>
            <a:r>
              <a:rPr lang="en-US" sz="2000" dirty="0">
                <a:solidFill>
                  <a:srgbClr val="003300"/>
                </a:solidFill>
              </a:rPr>
              <a:t>Bird Rookeries</a:t>
            </a:r>
          </a:p>
          <a:p>
            <a:r>
              <a:rPr lang="en-US" sz="2000" dirty="0">
                <a:solidFill>
                  <a:srgbClr val="003300"/>
                </a:solidFill>
              </a:rPr>
              <a:t>Turtles</a:t>
            </a:r>
          </a:p>
          <a:p>
            <a:r>
              <a:rPr lang="en-US" sz="2000" dirty="0">
                <a:solidFill>
                  <a:srgbClr val="003300"/>
                </a:solidFill>
              </a:rPr>
              <a:t>Cave Bats</a:t>
            </a:r>
          </a:p>
        </p:txBody>
      </p:sp>
    </p:spTree>
    <p:extLst>
      <p:ext uri="{BB962C8B-B14F-4D97-AF65-F5344CB8AC3E}">
        <p14:creationId xmlns:p14="http://schemas.microsoft.com/office/powerpoint/2010/main" val="237570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6629400" cy="1143000"/>
          </a:xfrm>
        </p:spPr>
        <p:txBody>
          <a:bodyPr>
            <a:normAutofit/>
          </a:bodyPr>
          <a:lstStyle/>
          <a:p>
            <a:r>
              <a:rPr lang="en-US" sz="3200" dirty="0">
                <a:solidFill>
                  <a:schemeClr val="tx1"/>
                </a:solidFill>
              </a:rPr>
              <a:t>Forest Raptors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2743200" cy="181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2857" y="4191000"/>
            <a:ext cx="27432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211931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1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5088"/>
            <a:ext cx="8229600" cy="1143000"/>
          </a:xfrm>
        </p:spPr>
        <p:txBody>
          <a:bodyPr>
            <a:normAutofit/>
          </a:bodyPr>
          <a:lstStyle/>
          <a:p>
            <a:r>
              <a:rPr lang="en-US" sz="3200" dirty="0">
                <a:latin typeface="Arial" panose="020B0604020202020204" pitchFamily="34" charset="0"/>
                <a:cs typeface="Arial" panose="020B0604020202020204" pitchFamily="34" charset="0"/>
              </a:rPr>
              <a:t>Red-Shouldered Hawk (THR)</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208088"/>
            <a:ext cx="1979612" cy="2633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SC_3157_Limb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3985419"/>
            <a:ext cx="3273425" cy="24844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498600"/>
            <a:ext cx="300037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628775"/>
            <a:ext cx="1905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8575" y="4039393"/>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81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53975"/>
            <a:ext cx="8229600" cy="1143000"/>
          </a:xfrm>
        </p:spPr>
        <p:txBody>
          <a:bodyPr>
            <a:normAutofit/>
          </a:bodyPr>
          <a:lstStyle/>
          <a:p>
            <a:r>
              <a:rPr lang="en-US" sz="3200" dirty="0">
                <a:latin typeface="Arial" panose="020B0604020202020204" pitchFamily="34" charset="0"/>
                <a:cs typeface="Arial" panose="020B0604020202020204" pitchFamily="34" charset="0"/>
              </a:rPr>
              <a:t>Northern Goshawk (SC)</a:t>
            </a:r>
          </a:p>
        </p:txBody>
      </p:sp>
      <p:sp>
        <p:nvSpPr>
          <p:cNvPr id="6" name="Line 7"/>
          <p:cNvSpPr>
            <a:spLocks noChangeShapeType="1"/>
          </p:cNvSpPr>
          <p:nvPr/>
        </p:nvSpPr>
        <p:spPr bwMode="auto">
          <a:xfrm>
            <a:off x="533400" y="1704975"/>
            <a:ext cx="77724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6" descr="C:\Users\feldkd\AppData\Local\Microsoft\Windows\Temporary Internet Files\Content.Outlook\T77YI5Y6\NOGOMu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1196975"/>
            <a:ext cx="35925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ccipiter_gentilisAAP045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4221163"/>
            <a:ext cx="2420938" cy="22574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C:\Users\feldkd\AppData\Local\Microsoft\Windows\Temporary Internet Files\Content.Outlook\T77YI5Y6\NOGOnest_deeppi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3500438"/>
            <a:ext cx="359251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1295400"/>
            <a:ext cx="17605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81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69" y="579438"/>
            <a:ext cx="6629400" cy="1143000"/>
          </a:xfrm>
        </p:spPr>
        <p:txBody>
          <a:bodyPr>
            <a:normAutofit/>
          </a:bodyPr>
          <a:lstStyle/>
          <a:p>
            <a:r>
              <a:rPr lang="en-US" sz="3200" dirty="0">
                <a:solidFill>
                  <a:schemeClr val="tx1"/>
                </a:solidFill>
              </a:rPr>
              <a:t>Forest Raptor Avoidance</a:t>
            </a:r>
          </a:p>
        </p:txBody>
      </p:sp>
      <p:sp>
        <p:nvSpPr>
          <p:cNvPr id="3" name="Content Placeholder 2"/>
          <p:cNvSpPr>
            <a:spLocks noGrp="1"/>
          </p:cNvSpPr>
          <p:nvPr>
            <p:ph idx="1"/>
          </p:nvPr>
        </p:nvSpPr>
        <p:spPr>
          <a:xfrm>
            <a:off x="2209800" y="1318418"/>
            <a:ext cx="6629400" cy="4525963"/>
          </a:xfrm>
        </p:spPr>
        <p:txBody>
          <a:bodyPr/>
          <a:lstStyle/>
          <a:p>
            <a:r>
              <a:rPr lang="en-US" sz="2000" dirty="0">
                <a:solidFill>
                  <a:srgbClr val="003300"/>
                </a:solidFill>
              </a:rPr>
              <a:t>Seasonal restrictions (i.e., avoid harvest/disturbance during the breeding season)</a:t>
            </a:r>
          </a:p>
          <a:p>
            <a:r>
              <a:rPr lang="en-US" sz="2000" dirty="0">
                <a:solidFill>
                  <a:srgbClr val="003300"/>
                </a:solidFill>
              </a:rPr>
              <a:t>Often based around a nest location, if known</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2895600"/>
            <a:ext cx="1477962"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100" y="4449762"/>
            <a:ext cx="1652588"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463" y="4427537"/>
            <a:ext cx="2411412"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925" y="4427537"/>
            <a:ext cx="1355725"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4438" y="2895600"/>
            <a:ext cx="20002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74925" y="2895600"/>
            <a:ext cx="2033588"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1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629400" cy="1143000"/>
          </a:xfrm>
        </p:spPr>
        <p:txBody>
          <a:bodyPr>
            <a:normAutofit/>
          </a:bodyPr>
          <a:lstStyle/>
          <a:p>
            <a:r>
              <a:rPr lang="en-US" sz="3200" dirty="0">
                <a:solidFill>
                  <a:schemeClr val="tx1"/>
                </a:solidFill>
              </a:rPr>
              <a:t>Bureau of Natural </a:t>
            </a:r>
            <a:br>
              <a:rPr lang="en-US" sz="3200" dirty="0">
                <a:solidFill>
                  <a:schemeClr val="tx1"/>
                </a:solidFill>
              </a:rPr>
            </a:br>
            <a:r>
              <a:rPr lang="en-US" sz="3200" dirty="0">
                <a:solidFill>
                  <a:schemeClr val="tx1"/>
                </a:solidFill>
              </a:rPr>
              <a:t>Heritage Conservation</a:t>
            </a:r>
          </a:p>
        </p:txBody>
      </p:sp>
      <p:sp>
        <p:nvSpPr>
          <p:cNvPr id="3" name="Content Placeholder 2"/>
          <p:cNvSpPr>
            <a:spLocks noGrp="1"/>
          </p:cNvSpPr>
          <p:nvPr>
            <p:ph idx="1"/>
          </p:nvPr>
        </p:nvSpPr>
        <p:spPr>
          <a:xfrm>
            <a:off x="2209800" y="1371600"/>
            <a:ext cx="6629400" cy="4525963"/>
          </a:xfrm>
        </p:spPr>
        <p:txBody>
          <a:bodyPr/>
          <a:lstStyle/>
          <a:p>
            <a:pPr marL="0" indent="0">
              <a:buNone/>
            </a:pPr>
            <a:r>
              <a:rPr lang="en-US" sz="2800" dirty="0">
                <a:solidFill>
                  <a:srgbClr val="003300"/>
                </a:solidFill>
              </a:rPr>
              <a:t>Vision:</a:t>
            </a:r>
          </a:p>
          <a:p>
            <a:pPr marL="0" indent="0">
              <a:buNone/>
            </a:pPr>
            <a:r>
              <a:rPr lang="en-US" sz="2000" dirty="0">
                <a:solidFill>
                  <a:srgbClr val="003300"/>
                </a:solidFill>
              </a:rPr>
              <a:t>We envision a Wisconsin with a thriving natural heritage supported by, and benefiting, everyone.</a:t>
            </a:r>
          </a:p>
          <a:p>
            <a:pPr marL="0" indent="0">
              <a:buNone/>
            </a:pPr>
            <a:r>
              <a:rPr lang="en-US" sz="2800" dirty="0">
                <a:solidFill>
                  <a:srgbClr val="003300"/>
                </a:solidFill>
              </a:rPr>
              <a:t>Mission:</a:t>
            </a:r>
          </a:p>
          <a:p>
            <a:pPr marL="0" indent="0">
              <a:buNone/>
            </a:pPr>
            <a:r>
              <a:rPr lang="en-US" sz="2000" dirty="0">
                <a:solidFill>
                  <a:srgbClr val="003300"/>
                </a:solidFill>
              </a:rPr>
              <a:t>We work to conserve Wisconsin’s native plants, animals, and their habitats using science, collaborative approaches, and creative strategies.</a:t>
            </a:r>
          </a:p>
          <a:p>
            <a:pPr marL="0" indent="0">
              <a:buNone/>
            </a:pPr>
            <a:endParaRPr lang="en-US" sz="2000" dirty="0">
              <a:solidFill>
                <a:srgbClr val="0033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17943"/>
            <a:ext cx="1143000" cy="164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38600" y="6460312"/>
            <a:ext cx="534121" cy="215444"/>
          </a:xfrm>
          <a:prstGeom prst="rect">
            <a:avLst/>
          </a:prstGeom>
          <a:noFill/>
        </p:spPr>
        <p:txBody>
          <a:bodyPr wrap="none" rtlCol="0">
            <a:spAutoFit/>
          </a:bodyPr>
          <a:lstStyle/>
          <a:p>
            <a:pPr algn="r"/>
            <a:r>
              <a:rPr lang="en-US" sz="800" dirty="0">
                <a:solidFill>
                  <a:schemeClr val="tx1">
                    <a:lumMod val="65000"/>
                    <a:lumOff val="35000"/>
                  </a:schemeClr>
                </a:solidFill>
              </a:rPr>
              <a:t>L. Hays</a:t>
            </a:r>
          </a:p>
        </p:txBody>
      </p:sp>
      <p:pic>
        <p:nvPicPr>
          <p:cNvPr id="7" name="Picture 2" descr="Red-shouldered Hawk (Buteo lineatus) Ph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4818253"/>
            <a:ext cx="1245562" cy="1642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Dwarf Lake Iris (Iris lacustris) Phot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1345" y="4806751"/>
            <a:ext cx="1143000" cy="16333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05466" y="6460312"/>
            <a:ext cx="881972" cy="215444"/>
          </a:xfrm>
          <a:prstGeom prst="rect">
            <a:avLst/>
          </a:prstGeom>
          <a:noFill/>
        </p:spPr>
        <p:txBody>
          <a:bodyPr wrap="none" rtlCol="0">
            <a:spAutoFit/>
          </a:bodyPr>
          <a:lstStyle/>
          <a:p>
            <a:pPr algn="r"/>
            <a:r>
              <a:rPr lang="en-US" sz="800" dirty="0">
                <a:solidFill>
                  <a:schemeClr val="tx1">
                    <a:lumMod val="65000"/>
                    <a:lumOff val="35000"/>
                  </a:schemeClr>
                </a:solidFill>
              </a:rPr>
              <a:t>D. Feldkirchner</a:t>
            </a:r>
          </a:p>
        </p:txBody>
      </p:sp>
      <p:pic>
        <p:nvPicPr>
          <p:cNvPr id="11" name="Picture 8" descr="American Marten (Martes americana) Photo."/>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010400" y="4806751"/>
            <a:ext cx="1143000" cy="1633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46950" y="6460312"/>
            <a:ext cx="915635" cy="215444"/>
          </a:xfrm>
          <a:prstGeom prst="rect">
            <a:avLst/>
          </a:prstGeom>
        </p:spPr>
        <p:txBody>
          <a:bodyPr wrap="none">
            <a:spAutoFit/>
          </a:bodyPr>
          <a:lstStyle/>
          <a:p>
            <a:r>
              <a:rPr lang="en-US" sz="800" dirty="0">
                <a:solidFill>
                  <a:schemeClr val="accent4">
                    <a:lumMod val="65000"/>
                    <a:lumOff val="35000"/>
                  </a:schemeClr>
                </a:solidFill>
              </a:rPr>
              <a:t>E. and P. Bauer</a:t>
            </a:r>
          </a:p>
        </p:txBody>
      </p:sp>
    </p:spTree>
    <p:extLst>
      <p:ext uri="{BB962C8B-B14F-4D97-AF65-F5344CB8AC3E}">
        <p14:creationId xmlns:p14="http://schemas.microsoft.com/office/powerpoint/2010/main" val="141267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650" y="465137"/>
            <a:ext cx="6629400" cy="1143000"/>
          </a:xfrm>
        </p:spPr>
        <p:txBody>
          <a:bodyPr>
            <a:normAutofit/>
          </a:bodyPr>
          <a:lstStyle/>
          <a:p>
            <a:r>
              <a:rPr lang="en-US" sz="3200" dirty="0">
                <a:solidFill>
                  <a:schemeClr val="tx1"/>
                </a:solidFill>
              </a:rPr>
              <a:t>Listed Forest Songbirds</a:t>
            </a:r>
          </a:p>
        </p:txBody>
      </p:sp>
      <p:sp>
        <p:nvSpPr>
          <p:cNvPr id="3" name="Content Placeholder 2"/>
          <p:cNvSpPr>
            <a:spLocks noGrp="1"/>
          </p:cNvSpPr>
          <p:nvPr>
            <p:ph idx="1"/>
          </p:nvPr>
        </p:nvSpPr>
        <p:spPr>
          <a:xfrm>
            <a:off x="2166534" y="1295400"/>
            <a:ext cx="6629400" cy="4525963"/>
          </a:xfrm>
        </p:spPr>
        <p:txBody>
          <a:bodyPr/>
          <a:lstStyle/>
          <a:p>
            <a:r>
              <a:rPr lang="en-US" sz="2000" dirty="0">
                <a:solidFill>
                  <a:srgbClr val="003300"/>
                </a:solidFill>
              </a:rPr>
              <a:t>Nests very difficult to locate</a:t>
            </a:r>
          </a:p>
          <a:p>
            <a:r>
              <a:rPr lang="en-US" sz="2000" dirty="0">
                <a:solidFill>
                  <a:srgbClr val="003300"/>
                </a:solidFill>
              </a:rPr>
              <a:t>Seasonal restrictions based on habitat/forest type</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51099"/>
            <a:ext cx="2978150" cy="1959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51100"/>
            <a:ext cx="2770187" cy="1913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small yellow and black bird on a branch&#10;&#10;Description automatically generated with medium confidence">
            <a:extLst>
              <a:ext uri="{FF2B5EF4-FFF2-40B4-BE49-F238E27FC236}">
                <a16:creationId xmlns:a16="http://schemas.microsoft.com/office/drawing/2014/main" id="{9B7D6783-E44B-44CD-397C-0750CC097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414" y="4667261"/>
            <a:ext cx="3067737" cy="1725602"/>
          </a:xfrm>
          <a:prstGeom prst="rect">
            <a:avLst/>
          </a:prstGeom>
        </p:spPr>
      </p:pic>
      <p:sp>
        <p:nvSpPr>
          <p:cNvPr id="9" name="TextBox 8">
            <a:extLst>
              <a:ext uri="{FF2B5EF4-FFF2-40B4-BE49-F238E27FC236}">
                <a16:creationId xmlns:a16="http://schemas.microsoft.com/office/drawing/2014/main" id="{0AD90C85-88BC-5C20-C7A4-292DE42414E0}"/>
              </a:ext>
            </a:extLst>
          </p:cNvPr>
          <p:cNvSpPr txBox="1"/>
          <p:nvPr/>
        </p:nvSpPr>
        <p:spPr>
          <a:xfrm>
            <a:off x="2247414" y="6078216"/>
            <a:ext cx="1061957" cy="276999"/>
          </a:xfrm>
          <a:prstGeom prst="rect">
            <a:avLst/>
          </a:prstGeom>
          <a:noFill/>
        </p:spPr>
        <p:txBody>
          <a:bodyPr wrap="none" rtlCol="0">
            <a:spAutoFit/>
          </a:bodyPr>
          <a:lstStyle/>
          <a:p>
            <a:r>
              <a:rPr lang="en-US" sz="1200" dirty="0">
                <a:solidFill>
                  <a:schemeClr val="bg1"/>
                </a:solidFill>
              </a:rPr>
              <a:t>M. Woodford</a:t>
            </a:r>
          </a:p>
        </p:txBody>
      </p:sp>
      <p:pic>
        <p:nvPicPr>
          <p:cNvPr id="1026" name="Picture 2" descr="Eastern Whip-poor-will (Antrostomus vociferus) Photo.">
            <a:extLst>
              <a:ext uri="{FF2B5EF4-FFF2-40B4-BE49-F238E27FC236}">
                <a16:creationId xmlns:a16="http://schemas.microsoft.com/office/drawing/2014/main" id="{32DEB7ED-18FB-97A8-6E08-F45D624DF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372" y="4454525"/>
            <a:ext cx="2770187" cy="221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Bird Rookeries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408363"/>
            <a:ext cx="2309812" cy="3024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319213"/>
            <a:ext cx="2297112" cy="187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319213"/>
            <a:ext cx="3816350" cy="5113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Listed Turtles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125538"/>
            <a:ext cx="3265487" cy="2447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3789363"/>
            <a:ext cx="4211638" cy="25415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Blanding’s Turtle (SC/P)</a:t>
            </a:r>
          </a:p>
        </p:txBody>
      </p:sp>
      <p:pic>
        <p:nvPicPr>
          <p:cNvPr id="4" name="Picture 4" descr="blandings-habitat_ocon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1543050"/>
            <a:ext cx="2803525" cy="210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blandings-habitat_epstei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4351338"/>
            <a:ext cx="2879725" cy="2165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blandings-habitat_epst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25" y="4351338"/>
            <a:ext cx="2803525" cy="2106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Documented locations of Emydoidea blandingii in the Natural Heritage Inventory Database as of July 2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143" y="1543050"/>
            <a:ext cx="2205038" cy="239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143000"/>
          </a:xfrm>
        </p:spPr>
        <p:txBody>
          <a:bodyPr>
            <a:normAutofit/>
          </a:bodyPr>
          <a:lstStyle/>
          <a:p>
            <a:r>
              <a:rPr lang="en-US" sz="3200" dirty="0">
                <a:solidFill>
                  <a:schemeClr val="tx1"/>
                </a:solidFill>
              </a:rPr>
              <a:t>Wood Turtle (THR)</a:t>
            </a:r>
          </a:p>
        </p:txBody>
      </p:sp>
      <p:pic>
        <p:nvPicPr>
          <p:cNvPr id="4" name="Picture 3" descr="Wood_Turtle_nesting_bank_Photos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4006850"/>
            <a:ext cx="3040063" cy="2276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2007-09-27 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488" y="1536700"/>
            <a:ext cx="3011487" cy="2273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Totagatic_R_turtle_nest_bank_0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550" y="4006850"/>
            <a:ext cx="3040063" cy="2273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8388" y="1124744"/>
            <a:ext cx="2666386" cy="257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26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51925"/>
            <a:ext cx="6629400" cy="1143000"/>
          </a:xfrm>
        </p:spPr>
        <p:txBody>
          <a:bodyPr>
            <a:normAutofit/>
          </a:bodyPr>
          <a:lstStyle/>
          <a:p>
            <a:r>
              <a:rPr lang="en-US" sz="3200" dirty="0">
                <a:solidFill>
                  <a:schemeClr val="tx1"/>
                </a:solidFill>
              </a:rPr>
              <a:t>Turtle Avoidance</a:t>
            </a:r>
          </a:p>
        </p:txBody>
      </p:sp>
      <p:sp>
        <p:nvSpPr>
          <p:cNvPr id="3" name="Content Placeholder 2"/>
          <p:cNvSpPr>
            <a:spLocks noGrp="1"/>
          </p:cNvSpPr>
          <p:nvPr>
            <p:ph idx="1"/>
          </p:nvPr>
        </p:nvSpPr>
        <p:spPr>
          <a:xfrm>
            <a:off x="2209800" y="1447800"/>
            <a:ext cx="6629400" cy="4525963"/>
          </a:xfrm>
        </p:spPr>
        <p:txBody>
          <a:bodyPr/>
          <a:lstStyle/>
          <a:p>
            <a:r>
              <a:rPr lang="en-US" sz="2000" dirty="0">
                <a:solidFill>
                  <a:srgbClr val="003300"/>
                </a:solidFill>
              </a:rPr>
              <a:t>Avoid suitable nesting habitat near streams and wetlands during the nest incubation period (May-Sep/Oct)</a:t>
            </a:r>
          </a:p>
        </p:txBody>
      </p:sp>
      <p:pic>
        <p:nvPicPr>
          <p:cNvPr id="4" name="Picture 3">
            <a:extLst>
              <a:ext uri="{FF2B5EF4-FFF2-40B4-BE49-F238E27FC236}">
                <a16:creationId xmlns:a16="http://schemas.microsoft.com/office/drawing/2014/main" id="{F51B9455-AEA3-9CB2-E4AA-6159732E9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3293158"/>
            <a:ext cx="3286735" cy="21933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A picture containing ground, outdoor, dirt&#10;&#10;Description automatically generated">
            <a:extLst>
              <a:ext uri="{FF2B5EF4-FFF2-40B4-BE49-F238E27FC236}">
                <a16:creationId xmlns:a16="http://schemas.microsoft.com/office/drawing/2014/main" id="{764226D0-970C-1D02-2EB0-D8C829D59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457" y="3243016"/>
            <a:ext cx="3058135" cy="2293601"/>
          </a:xfrm>
          <a:prstGeom prst="rect">
            <a:avLst/>
          </a:prstGeom>
        </p:spPr>
      </p:pic>
    </p:spTree>
    <p:extLst>
      <p:ext uri="{BB962C8B-B14F-4D97-AF65-F5344CB8AC3E}">
        <p14:creationId xmlns:p14="http://schemas.microsoft.com/office/powerpoint/2010/main" val="52300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425450"/>
            <a:ext cx="6629400" cy="1143000"/>
          </a:xfrm>
        </p:spPr>
        <p:txBody>
          <a:bodyPr>
            <a:normAutofit/>
          </a:bodyPr>
          <a:lstStyle/>
          <a:p>
            <a:r>
              <a:rPr lang="en-US" sz="3200" dirty="0">
                <a:solidFill>
                  <a:schemeClr val="tx1"/>
                </a:solidFill>
              </a:rPr>
              <a:t>Cave Bats</a:t>
            </a:r>
          </a:p>
        </p:txBody>
      </p:sp>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0325" y="1568450"/>
            <a:ext cx="2266950" cy="170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2484438" y="3213100"/>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Big brown</a:t>
            </a:r>
          </a:p>
        </p:txBody>
      </p:sp>
      <p:pic>
        <p:nvPicPr>
          <p:cNvPr id="6"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80063" y="1568450"/>
            <a:ext cx="2268537" cy="170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8"/>
          <p:cNvSpPr txBox="1">
            <a:spLocks noChangeArrowheads="1"/>
          </p:cNvSpPr>
          <p:nvPr/>
        </p:nvSpPr>
        <p:spPr bwMode="auto">
          <a:xfrm>
            <a:off x="5580063" y="321310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Little brown</a:t>
            </a: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600325" y="3894138"/>
            <a:ext cx="2266950" cy="170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10"/>
          <p:cNvSpPr txBox="1">
            <a:spLocks noChangeArrowheads="1"/>
          </p:cNvSpPr>
          <p:nvPr/>
        </p:nvSpPr>
        <p:spPr bwMode="auto">
          <a:xfrm>
            <a:off x="2600325" y="5594350"/>
            <a:ext cx="224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rPr>
              <a:t>Northern long-eared</a:t>
            </a:r>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580063" y="3894138"/>
            <a:ext cx="2268537" cy="170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2"/>
          <p:cNvSpPr txBox="1">
            <a:spLocks noChangeArrowheads="1"/>
          </p:cNvSpPr>
          <p:nvPr/>
        </p:nvSpPr>
        <p:spPr bwMode="auto">
          <a:xfrm>
            <a:off x="5580063" y="5594350"/>
            <a:ext cx="1201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Tricolored</a:t>
            </a:r>
          </a:p>
        </p:txBody>
      </p:sp>
      <p:grpSp>
        <p:nvGrpSpPr>
          <p:cNvPr id="12" name="Group 11"/>
          <p:cNvGrpSpPr>
            <a:grpSpLocks/>
          </p:cNvGrpSpPr>
          <p:nvPr/>
        </p:nvGrpSpPr>
        <p:grpSpPr bwMode="auto">
          <a:xfrm>
            <a:off x="2052638" y="3500438"/>
            <a:ext cx="2951162" cy="2881312"/>
            <a:chOff x="2053123" y="3501008"/>
            <a:chExt cx="2950925" cy="2880320"/>
          </a:xfrm>
        </p:grpSpPr>
        <p:sp>
          <p:nvSpPr>
            <p:cNvPr id="13" name="TextBox 2"/>
            <p:cNvSpPr txBox="1">
              <a:spLocks noChangeArrowheads="1"/>
            </p:cNvSpPr>
            <p:nvPr/>
          </p:nvSpPr>
          <p:spPr bwMode="auto">
            <a:xfrm rot="19408425">
              <a:off x="2053123" y="4671033"/>
              <a:ext cx="2880268" cy="399972"/>
            </a:xfrm>
            <a:prstGeom prst="rect">
              <a:avLst/>
            </a:prstGeom>
            <a:solidFill>
              <a:srgbClr val="FED1C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solidFill>
                    <a:srgbClr val="000000"/>
                  </a:solidFill>
                </a:rPr>
                <a:t>Federally Endangered</a:t>
              </a:r>
            </a:p>
          </p:txBody>
        </p:sp>
        <p:sp>
          <p:nvSpPr>
            <p:cNvPr id="14" name="Oval 13"/>
            <p:cNvSpPr/>
            <p:nvPr/>
          </p:nvSpPr>
          <p:spPr>
            <a:xfrm>
              <a:off x="2068997" y="3501008"/>
              <a:ext cx="2935051" cy="28803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5" name="Group 14"/>
          <p:cNvGrpSpPr>
            <a:grpSpLocks/>
          </p:cNvGrpSpPr>
          <p:nvPr/>
        </p:nvGrpSpPr>
        <p:grpSpPr bwMode="auto">
          <a:xfrm>
            <a:off x="5151741" y="3502025"/>
            <a:ext cx="3028950" cy="2879725"/>
            <a:chOff x="5143785" y="977951"/>
            <a:chExt cx="3028615" cy="2880320"/>
          </a:xfrm>
        </p:grpSpPr>
        <p:sp>
          <p:nvSpPr>
            <p:cNvPr id="16" name="TextBox 13"/>
            <p:cNvSpPr txBox="1">
              <a:spLocks noChangeArrowheads="1"/>
            </p:cNvSpPr>
            <p:nvPr/>
          </p:nvSpPr>
          <p:spPr bwMode="auto">
            <a:xfrm rot="19408425">
              <a:off x="5143785" y="1915158"/>
              <a:ext cx="2938132" cy="831169"/>
            </a:xfrm>
            <a:prstGeom prst="rect">
              <a:avLst/>
            </a:prstGeom>
            <a:solidFill>
              <a:srgbClr val="FED1C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solidFill>
                    <a:srgbClr val="000000"/>
                  </a:solidFill>
                </a:rPr>
                <a:t>Proposed Fed. Endangered</a:t>
              </a:r>
            </a:p>
          </p:txBody>
        </p:sp>
        <p:sp>
          <p:nvSpPr>
            <p:cNvPr id="17" name="Oval 16"/>
            <p:cNvSpPr/>
            <p:nvPr/>
          </p:nvSpPr>
          <p:spPr>
            <a:xfrm>
              <a:off x="5166008" y="977951"/>
              <a:ext cx="3006392" cy="28803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3" name="Group 2">
            <a:extLst>
              <a:ext uri="{FF2B5EF4-FFF2-40B4-BE49-F238E27FC236}">
                <a16:creationId xmlns:a16="http://schemas.microsoft.com/office/drawing/2014/main" id="{4D029488-D853-1158-250E-C621B246009D}"/>
              </a:ext>
            </a:extLst>
          </p:cNvPr>
          <p:cNvGrpSpPr>
            <a:grpSpLocks/>
          </p:cNvGrpSpPr>
          <p:nvPr/>
        </p:nvGrpSpPr>
        <p:grpSpPr bwMode="auto">
          <a:xfrm>
            <a:off x="5193019" y="1108416"/>
            <a:ext cx="3028950" cy="2879725"/>
            <a:chOff x="5143785" y="977951"/>
            <a:chExt cx="3028615" cy="2880320"/>
          </a:xfrm>
        </p:grpSpPr>
        <p:sp>
          <p:nvSpPr>
            <p:cNvPr id="18" name="TextBox 13">
              <a:extLst>
                <a:ext uri="{FF2B5EF4-FFF2-40B4-BE49-F238E27FC236}">
                  <a16:creationId xmlns:a16="http://schemas.microsoft.com/office/drawing/2014/main" id="{A5D065E6-0186-64FF-6EED-423E327ACE12}"/>
                </a:ext>
              </a:extLst>
            </p:cNvPr>
            <p:cNvSpPr txBox="1">
              <a:spLocks noChangeArrowheads="1"/>
            </p:cNvSpPr>
            <p:nvPr/>
          </p:nvSpPr>
          <p:spPr bwMode="auto">
            <a:xfrm rot="19408425">
              <a:off x="5143785" y="2099862"/>
              <a:ext cx="2938132" cy="461760"/>
            </a:xfrm>
            <a:prstGeom prst="rect">
              <a:avLst/>
            </a:prstGeom>
            <a:solidFill>
              <a:srgbClr val="FED1C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solidFill>
                    <a:srgbClr val="000000"/>
                  </a:solidFill>
                </a:rPr>
                <a:t>Federal Review</a:t>
              </a:r>
            </a:p>
          </p:txBody>
        </p:sp>
        <p:sp>
          <p:nvSpPr>
            <p:cNvPr id="19" name="Oval 18">
              <a:extLst>
                <a:ext uri="{FF2B5EF4-FFF2-40B4-BE49-F238E27FC236}">
                  <a16:creationId xmlns:a16="http://schemas.microsoft.com/office/drawing/2014/main" id="{A6B40D52-6FC6-9596-1946-20C7944F8269}"/>
                </a:ext>
              </a:extLst>
            </p:cNvPr>
            <p:cNvSpPr/>
            <p:nvPr/>
          </p:nvSpPr>
          <p:spPr>
            <a:xfrm>
              <a:off x="5166008" y="977951"/>
              <a:ext cx="3006392" cy="28803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16262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7FE0-17F1-34DA-2387-024BDFFB27DD}"/>
              </a:ext>
            </a:extLst>
          </p:cNvPr>
          <p:cNvSpPr>
            <a:spLocks noGrp="1"/>
          </p:cNvSpPr>
          <p:nvPr>
            <p:ph type="title"/>
          </p:nvPr>
        </p:nvSpPr>
        <p:spPr>
          <a:xfrm>
            <a:off x="1066800" y="497977"/>
            <a:ext cx="8229600" cy="1143000"/>
          </a:xfrm>
        </p:spPr>
        <p:txBody>
          <a:bodyPr/>
          <a:lstStyle/>
          <a:p>
            <a:r>
              <a:rPr lang="en-US" sz="3600" dirty="0"/>
              <a:t>Important Bat Facts</a:t>
            </a:r>
          </a:p>
        </p:txBody>
      </p:sp>
      <p:sp>
        <p:nvSpPr>
          <p:cNvPr id="3" name="Content Placeholder 2">
            <a:extLst>
              <a:ext uri="{FF2B5EF4-FFF2-40B4-BE49-F238E27FC236}">
                <a16:creationId xmlns:a16="http://schemas.microsoft.com/office/drawing/2014/main" id="{4622BCE9-28C5-D615-0547-B6B033E7B1EF}"/>
              </a:ext>
            </a:extLst>
          </p:cNvPr>
          <p:cNvSpPr>
            <a:spLocks noGrp="1"/>
          </p:cNvSpPr>
          <p:nvPr>
            <p:ph idx="1"/>
          </p:nvPr>
        </p:nvSpPr>
        <p:spPr>
          <a:xfrm>
            <a:off x="2209799" y="1379452"/>
            <a:ext cx="6477000" cy="4525963"/>
          </a:xfrm>
        </p:spPr>
        <p:txBody>
          <a:bodyPr/>
          <a:lstStyle/>
          <a:p>
            <a:r>
              <a:rPr lang="en-US" sz="2000" dirty="0"/>
              <a:t>Cave bat decline due to white-nose syndrome</a:t>
            </a:r>
          </a:p>
          <a:p>
            <a:r>
              <a:rPr lang="en-US" sz="2000" dirty="0"/>
              <a:t>Wisconsin, Michigan, and Minnesota DNR’s have developed a joint Habitat Conservation Plan </a:t>
            </a:r>
          </a:p>
          <a:p>
            <a:r>
              <a:rPr lang="en-US" sz="2000" dirty="0"/>
              <a:t>Regulatory ‘coverage’ is provided for </a:t>
            </a:r>
          </a:p>
          <a:p>
            <a:pPr lvl="1"/>
            <a:r>
              <a:rPr lang="en-US" sz="1600" dirty="0"/>
              <a:t>forest management, </a:t>
            </a:r>
          </a:p>
          <a:p>
            <a:pPr lvl="1"/>
            <a:r>
              <a:rPr lang="en-US" sz="1600" dirty="0"/>
              <a:t>prescribed burning, and </a:t>
            </a:r>
          </a:p>
          <a:p>
            <a:pPr lvl="1"/>
            <a:r>
              <a:rPr lang="en-US" sz="1600" dirty="0"/>
              <a:t>road and trail construction and maintenance for forest management and recreation</a:t>
            </a:r>
          </a:p>
        </p:txBody>
      </p:sp>
      <p:pic>
        <p:nvPicPr>
          <p:cNvPr id="4" name="Picture 2">
            <a:extLst>
              <a:ext uri="{FF2B5EF4-FFF2-40B4-BE49-F238E27FC236}">
                <a16:creationId xmlns:a16="http://schemas.microsoft.com/office/drawing/2014/main" id="{BE223944-8B83-13AC-D26B-0B3C7E7B1A4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221" b="25111"/>
          <a:stretch/>
        </p:blipFill>
        <p:spPr bwMode="auto">
          <a:xfrm>
            <a:off x="2628900" y="4114800"/>
            <a:ext cx="5638799" cy="24246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61CF804C-96DC-406B-CC39-CE8C03FFE5D5}"/>
              </a:ext>
            </a:extLst>
          </p:cNvPr>
          <p:cNvSpPr txBox="1"/>
          <p:nvPr/>
        </p:nvSpPr>
        <p:spPr>
          <a:xfrm>
            <a:off x="7414580" y="6215390"/>
            <a:ext cx="853119" cy="261610"/>
          </a:xfrm>
          <a:prstGeom prst="rect">
            <a:avLst/>
          </a:prstGeom>
          <a:noFill/>
        </p:spPr>
        <p:txBody>
          <a:bodyPr wrap="none" rtlCol="0">
            <a:spAutoFit/>
          </a:bodyPr>
          <a:lstStyle/>
          <a:p>
            <a:pPr algn="r"/>
            <a:r>
              <a:rPr lang="en-US" sz="1100" dirty="0">
                <a:solidFill>
                  <a:srgbClr val="000000"/>
                </a:solidFill>
                <a:latin typeface="Arial"/>
              </a:rPr>
              <a:t>Alan Hicks</a:t>
            </a:r>
          </a:p>
        </p:txBody>
      </p:sp>
    </p:spTree>
    <p:extLst>
      <p:ext uri="{BB962C8B-B14F-4D97-AF65-F5344CB8AC3E}">
        <p14:creationId xmlns:p14="http://schemas.microsoft.com/office/powerpoint/2010/main" val="401395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7191-46FD-3243-9CD4-97CD515774FE}"/>
              </a:ext>
            </a:extLst>
          </p:cNvPr>
          <p:cNvSpPr>
            <a:spLocks noGrp="1"/>
          </p:cNvSpPr>
          <p:nvPr>
            <p:ph type="title"/>
          </p:nvPr>
        </p:nvSpPr>
        <p:spPr>
          <a:xfrm>
            <a:off x="1219200" y="446314"/>
            <a:ext cx="8229600" cy="1143000"/>
          </a:xfrm>
        </p:spPr>
        <p:txBody>
          <a:bodyPr/>
          <a:lstStyle/>
          <a:p>
            <a:r>
              <a:rPr lang="en-US" sz="3600" dirty="0"/>
              <a:t>Bat Avoidance Measures</a:t>
            </a:r>
          </a:p>
        </p:txBody>
      </p:sp>
      <p:sp>
        <p:nvSpPr>
          <p:cNvPr id="3" name="Content Placeholder 2">
            <a:extLst>
              <a:ext uri="{FF2B5EF4-FFF2-40B4-BE49-F238E27FC236}">
                <a16:creationId xmlns:a16="http://schemas.microsoft.com/office/drawing/2014/main" id="{BF2948FA-D65F-B4B0-53B4-021C3F9B7D4D}"/>
              </a:ext>
            </a:extLst>
          </p:cNvPr>
          <p:cNvSpPr>
            <a:spLocks noGrp="1"/>
          </p:cNvSpPr>
          <p:nvPr>
            <p:ph idx="1"/>
          </p:nvPr>
        </p:nvSpPr>
        <p:spPr>
          <a:xfrm>
            <a:off x="2209800" y="1295400"/>
            <a:ext cx="6553200" cy="4525963"/>
          </a:xfrm>
        </p:spPr>
        <p:txBody>
          <a:bodyPr/>
          <a:lstStyle/>
          <a:p>
            <a:r>
              <a:rPr lang="en-US" sz="2000" dirty="0"/>
              <a:t>Implement sustainable forestry (Chapter 24 of Silviculture Guidelines)</a:t>
            </a:r>
          </a:p>
          <a:p>
            <a:r>
              <a:rPr lang="en-US" sz="2000" dirty="0"/>
              <a:t>No timber harvest (year round)</a:t>
            </a:r>
          </a:p>
          <a:p>
            <a:pPr lvl="1"/>
            <a:r>
              <a:rPr lang="en-US" sz="1600" dirty="0"/>
              <a:t>Within 150 feet of known occupied maternity roost tree</a:t>
            </a:r>
          </a:p>
          <a:p>
            <a:pPr lvl="1"/>
            <a:r>
              <a:rPr lang="en-US" sz="1600" dirty="0"/>
              <a:t>Within ¼ mile of known hibernaculum entrance</a:t>
            </a:r>
          </a:p>
          <a:p>
            <a:pPr lvl="1"/>
            <a:r>
              <a:rPr lang="en-US" sz="1600" dirty="0"/>
              <a:t>No loud noises within ¼ mile of known hibernaculum entrance</a:t>
            </a:r>
          </a:p>
          <a:p>
            <a:r>
              <a:rPr lang="en-US" sz="2000" dirty="0"/>
              <a:t>Timber harvest activities tracked and reported</a:t>
            </a:r>
          </a:p>
        </p:txBody>
      </p:sp>
      <p:pic>
        <p:nvPicPr>
          <p:cNvPr id="4" name="Picture 3">
            <a:extLst>
              <a:ext uri="{FF2B5EF4-FFF2-40B4-BE49-F238E27FC236}">
                <a16:creationId xmlns:a16="http://schemas.microsoft.com/office/drawing/2014/main" id="{C0680845-6B1B-C838-F681-388ACC9FC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7992" y="4000592"/>
            <a:ext cx="2016286" cy="269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schehj\Pictures\MYSE netting June 2014\2013-01-05\DSC00767.JPG">
            <a:extLst>
              <a:ext uri="{FF2B5EF4-FFF2-40B4-BE49-F238E27FC236}">
                <a16:creationId xmlns:a16="http://schemas.microsoft.com/office/drawing/2014/main" id="{DBBD7C5A-11CF-053A-9E76-8447D1E404A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76145" y="4000591"/>
            <a:ext cx="2016286" cy="2681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oking up at trees and blue sky&#10;&#10;Description automatically generated with low confidence">
            <a:extLst>
              <a:ext uri="{FF2B5EF4-FFF2-40B4-BE49-F238E27FC236}">
                <a16:creationId xmlns:a16="http://schemas.microsoft.com/office/drawing/2014/main" id="{CB112428-F863-3B71-D8B5-63D8D57FD3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6" y="0"/>
            <a:ext cx="9133114" cy="6849836"/>
          </a:xfrm>
        </p:spPr>
      </p:pic>
      <p:sp>
        <p:nvSpPr>
          <p:cNvPr id="2" name="Title 1"/>
          <p:cNvSpPr>
            <a:spLocks noGrp="1"/>
          </p:cNvSpPr>
          <p:nvPr>
            <p:ph type="title"/>
          </p:nvPr>
        </p:nvSpPr>
        <p:spPr>
          <a:xfrm>
            <a:off x="1447800" y="3505200"/>
            <a:ext cx="6629400" cy="1143000"/>
          </a:xfrm>
        </p:spPr>
        <p:txBody>
          <a:bodyPr>
            <a:normAutofit/>
          </a:bodyPr>
          <a:lstStyle/>
          <a:p>
            <a:r>
              <a:rPr lang="en-US" b="1" dirty="0">
                <a:solidFill>
                  <a:schemeClr val="tx1"/>
                </a:solidFill>
              </a:rPr>
              <a:t>Questions?</a:t>
            </a:r>
          </a:p>
        </p:txBody>
      </p:sp>
    </p:spTree>
    <p:extLst>
      <p:ext uri="{BB962C8B-B14F-4D97-AF65-F5344CB8AC3E}">
        <p14:creationId xmlns:p14="http://schemas.microsoft.com/office/powerpoint/2010/main" val="154653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629400" cy="1143000"/>
          </a:xfrm>
        </p:spPr>
        <p:txBody>
          <a:bodyPr/>
          <a:lstStyle/>
          <a:p>
            <a:r>
              <a:rPr lang="en-US" sz="3200" dirty="0"/>
              <a:t>Threatened and Endangered</a:t>
            </a:r>
          </a:p>
        </p:txBody>
      </p:sp>
      <p:sp>
        <p:nvSpPr>
          <p:cNvPr id="3" name="Content Placeholder 2"/>
          <p:cNvSpPr>
            <a:spLocks noGrp="1"/>
          </p:cNvSpPr>
          <p:nvPr>
            <p:ph idx="1"/>
          </p:nvPr>
        </p:nvSpPr>
        <p:spPr>
          <a:xfrm>
            <a:off x="2133600" y="1600200"/>
            <a:ext cx="6553200" cy="4525963"/>
          </a:xfrm>
        </p:spPr>
        <p:txBody>
          <a:bodyPr/>
          <a:lstStyle/>
          <a:p>
            <a:pPr marL="0" indent="0">
              <a:buNone/>
            </a:pPr>
            <a:r>
              <a:rPr lang="en-US" sz="2400" b="1" dirty="0">
                <a:solidFill>
                  <a:srgbClr val="C00000"/>
                </a:solidFill>
              </a:rPr>
              <a:t>Endangered</a:t>
            </a:r>
            <a:r>
              <a:rPr lang="en-US" sz="2400" dirty="0"/>
              <a:t>: </a:t>
            </a:r>
            <a:r>
              <a:rPr lang="en-US" sz="2400" dirty="0">
                <a:solidFill>
                  <a:srgbClr val="003300"/>
                </a:solidFill>
              </a:rPr>
              <a:t>Any species whose continued existence as a viable component of this state’s wild animals or wild plants is determined by the Department to be in jeopardy on the basis of scientific evidence.</a:t>
            </a:r>
          </a:p>
          <a:p>
            <a:pPr marL="0" indent="0">
              <a:buNone/>
            </a:pPr>
            <a:endParaRPr lang="en-US" sz="2400" b="1" dirty="0">
              <a:solidFill>
                <a:srgbClr val="C00000"/>
              </a:solidFill>
            </a:endParaRPr>
          </a:p>
          <a:p>
            <a:pPr marL="0" indent="0">
              <a:buNone/>
            </a:pPr>
            <a:r>
              <a:rPr lang="en-US" sz="2400" b="1" dirty="0">
                <a:solidFill>
                  <a:srgbClr val="C00000"/>
                </a:solidFill>
              </a:rPr>
              <a:t>Threatened</a:t>
            </a:r>
            <a:r>
              <a:rPr lang="en-US" sz="2400" dirty="0"/>
              <a:t>: A</a:t>
            </a:r>
            <a:r>
              <a:rPr lang="en-US" sz="2400" dirty="0">
                <a:solidFill>
                  <a:srgbClr val="003300"/>
                </a:solidFill>
              </a:rPr>
              <a:t>ny species which appears likely, within the foreseeable future, on the basis of scientific evidence, to become endangered.</a:t>
            </a:r>
          </a:p>
          <a:p>
            <a:pPr marL="0" indent="0">
              <a:buNone/>
            </a:pPr>
            <a:endParaRPr lang="en-US" sz="2400" dirty="0">
              <a:solidFill>
                <a:srgbClr val="003300"/>
              </a:solidFill>
            </a:endParaRPr>
          </a:p>
          <a:p>
            <a:pPr marL="0" indent="0">
              <a:buNone/>
            </a:pPr>
            <a:r>
              <a:rPr lang="en-US" sz="2400" dirty="0">
                <a:solidFill>
                  <a:srgbClr val="003300"/>
                </a:solidFill>
              </a:rPr>
              <a:t>“Endangered” and “Threatened” = “Listed”</a:t>
            </a:r>
          </a:p>
        </p:txBody>
      </p:sp>
    </p:spTree>
    <p:extLst>
      <p:ext uri="{BB962C8B-B14F-4D97-AF65-F5344CB8AC3E}">
        <p14:creationId xmlns:p14="http://schemas.microsoft.com/office/powerpoint/2010/main" val="300518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36" y="304800"/>
            <a:ext cx="6629400" cy="1143000"/>
          </a:xfrm>
        </p:spPr>
        <p:txBody>
          <a:bodyPr>
            <a:normAutofit/>
          </a:bodyPr>
          <a:lstStyle/>
          <a:p>
            <a:r>
              <a:rPr lang="en-US" sz="3200" dirty="0">
                <a:solidFill>
                  <a:schemeClr val="tx1"/>
                </a:solidFill>
              </a:rPr>
              <a:t>Federal Threatened &amp; Endangered</a:t>
            </a:r>
            <a:br>
              <a:rPr lang="en-US" sz="3200" dirty="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2219325" y="950170"/>
            <a:ext cx="6629400" cy="4525963"/>
          </a:xfrm>
        </p:spPr>
        <p:txBody>
          <a:bodyPr/>
          <a:lstStyle/>
          <a:p>
            <a:r>
              <a:rPr lang="en-US" sz="2400" dirty="0">
                <a:solidFill>
                  <a:srgbClr val="003300"/>
                </a:solidFill>
              </a:rPr>
              <a:t>Animals protected everywhere in the country</a:t>
            </a:r>
          </a:p>
          <a:p>
            <a:r>
              <a:rPr lang="en-US" sz="2400" dirty="0">
                <a:solidFill>
                  <a:srgbClr val="003300"/>
                </a:solidFill>
              </a:rPr>
              <a:t>Plants protected on federal lands or if taken in violation of state law or criminal trespass law</a:t>
            </a:r>
          </a:p>
        </p:txBody>
      </p:sp>
      <p:pic>
        <p:nvPicPr>
          <p:cNvPr id="16" name="Picture 2" descr="Dwarf Lake Iris (Iris lacustris) Photo."/>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40485" y="4469956"/>
            <a:ext cx="1552524" cy="21591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Piping Plover (Charadrius melodus) Ph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4161" y="2614457"/>
            <a:ext cx="2114835" cy="1691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69602" y="4090880"/>
            <a:ext cx="814647" cy="215444"/>
          </a:xfrm>
          <a:prstGeom prst="rect">
            <a:avLst/>
          </a:prstGeom>
          <a:noFill/>
        </p:spPr>
        <p:txBody>
          <a:bodyPr wrap="none" rtlCol="0">
            <a:spAutoFit/>
          </a:bodyPr>
          <a:lstStyle/>
          <a:p>
            <a:r>
              <a:rPr lang="en-US" sz="800" dirty="0"/>
              <a:t>J. </a:t>
            </a:r>
            <a:r>
              <a:rPr lang="en-US" sz="800" dirty="0" err="1"/>
              <a:t>Bartholmai</a:t>
            </a:r>
            <a:r>
              <a:rPr lang="en-US" sz="800" dirty="0"/>
              <a:t> </a:t>
            </a:r>
          </a:p>
        </p:txBody>
      </p:sp>
      <p:sp>
        <p:nvSpPr>
          <p:cNvPr id="13" name="TextBox 12"/>
          <p:cNvSpPr txBox="1"/>
          <p:nvPr/>
        </p:nvSpPr>
        <p:spPr>
          <a:xfrm>
            <a:off x="2240485" y="6445478"/>
            <a:ext cx="881972" cy="215444"/>
          </a:xfrm>
          <a:prstGeom prst="rect">
            <a:avLst/>
          </a:prstGeom>
          <a:noFill/>
        </p:spPr>
        <p:txBody>
          <a:bodyPr wrap="none" rtlCol="0">
            <a:spAutoFit/>
          </a:bodyPr>
          <a:lstStyle/>
          <a:p>
            <a:pPr algn="r"/>
            <a:r>
              <a:rPr lang="en-US" sz="800" dirty="0">
                <a:solidFill>
                  <a:schemeClr val="bg1"/>
                </a:solidFill>
              </a:rPr>
              <a:t>D. Feldkirchner</a:t>
            </a:r>
          </a:p>
        </p:txBody>
      </p:sp>
      <p:pic>
        <p:nvPicPr>
          <p:cNvPr id="18" name="Picture 6" descr="Northern Wild Monkshood (Aconitum noveboracense) Phot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799024" y="2307629"/>
            <a:ext cx="1440250" cy="2035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8" descr="Kirtland's Warbler (Setophaga kirtlandii) Photo."/>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41034" y="4469956"/>
            <a:ext cx="2678115" cy="2162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98413" y="4128068"/>
            <a:ext cx="639919" cy="215444"/>
          </a:xfrm>
          <a:prstGeom prst="rect">
            <a:avLst/>
          </a:prstGeom>
          <a:noFill/>
        </p:spPr>
        <p:txBody>
          <a:bodyPr wrap="none" rtlCol="0">
            <a:spAutoFit/>
          </a:bodyPr>
          <a:lstStyle/>
          <a:p>
            <a:pPr algn="r"/>
            <a:r>
              <a:rPr lang="en-US" sz="800" dirty="0">
                <a:solidFill>
                  <a:schemeClr val="bg1"/>
                </a:solidFill>
              </a:rPr>
              <a:t>K. </a:t>
            </a:r>
            <a:r>
              <a:rPr lang="en-US" sz="800" dirty="0" err="1">
                <a:solidFill>
                  <a:schemeClr val="bg1"/>
                </a:solidFill>
              </a:rPr>
              <a:t>Kohout</a:t>
            </a:r>
            <a:endParaRPr lang="en-US" sz="800" dirty="0">
              <a:solidFill>
                <a:schemeClr val="bg1"/>
              </a:solidFill>
            </a:endParaRPr>
          </a:p>
        </p:txBody>
      </p:sp>
      <p:sp>
        <p:nvSpPr>
          <p:cNvPr id="15" name="TextBox 14"/>
          <p:cNvSpPr txBox="1"/>
          <p:nvPr/>
        </p:nvSpPr>
        <p:spPr>
          <a:xfrm>
            <a:off x="4841034" y="6413617"/>
            <a:ext cx="654345" cy="215444"/>
          </a:xfrm>
          <a:prstGeom prst="rect">
            <a:avLst/>
          </a:prstGeom>
          <a:noFill/>
        </p:spPr>
        <p:txBody>
          <a:bodyPr wrap="none" rtlCol="0">
            <a:spAutoFit/>
          </a:bodyPr>
          <a:lstStyle/>
          <a:p>
            <a:pPr algn="r"/>
            <a:r>
              <a:rPr lang="en-US" sz="800" dirty="0">
                <a:solidFill>
                  <a:schemeClr val="bg1"/>
                </a:solidFill>
              </a:rPr>
              <a:t>D. </a:t>
            </a:r>
            <a:r>
              <a:rPr lang="en-US" sz="800" dirty="0" err="1">
                <a:solidFill>
                  <a:schemeClr val="bg1"/>
                </a:solidFill>
              </a:rPr>
              <a:t>Malueg</a:t>
            </a:r>
            <a:endParaRPr lang="en-US" sz="800" dirty="0">
              <a:solidFill>
                <a:schemeClr val="bg1"/>
              </a:solidFill>
            </a:endParaRPr>
          </a:p>
        </p:txBody>
      </p:sp>
    </p:spTree>
    <p:extLst>
      <p:ext uri="{BB962C8B-B14F-4D97-AF65-F5344CB8AC3E}">
        <p14:creationId xmlns:p14="http://schemas.microsoft.com/office/powerpoint/2010/main" val="10030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102" y="384942"/>
            <a:ext cx="6629400" cy="1143000"/>
          </a:xfrm>
        </p:spPr>
        <p:txBody>
          <a:bodyPr>
            <a:normAutofit/>
          </a:bodyPr>
          <a:lstStyle/>
          <a:p>
            <a:r>
              <a:rPr lang="en-US" sz="3200" dirty="0">
                <a:solidFill>
                  <a:schemeClr val="tx1"/>
                </a:solidFill>
              </a:rPr>
              <a:t>State Threatened &amp; Endangered</a:t>
            </a:r>
            <a:br>
              <a:rPr lang="en-US" sz="3200" dirty="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2209800" y="1052099"/>
            <a:ext cx="6629400" cy="4525963"/>
          </a:xfrm>
        </p:spPr>
        <p:txBody>
          <a:bodyPr/>
          <a:lstStyle/>
          <a:p>
            <a:r>
              <a:rPr lang="en-US" sz="2400" dirty="0">
                <a:solidFill>
                  <a:srgbClr val="003300"/>
                </a:solidFill>
              </a:rPr>
              <a:t>Animals protected everywhere in the state</a:t>
            </a:r>
          </a:p>
          <a:p>
            <a:r>
              <a:rPr lang="en-US" sz="2400" dirty="0">
                <a:solidFill>
                  <a:srgbClr val="003300"/>
                </a:solidFill>
              </a:rPr>
              <a:t>Plants protected on public lands only, exemption on public lands for agriculture, forestry, and utility activities</a:t>
            </a:r>
          </a:p>
          <a:p>
            <a:r>
              <a:rPr lang="en-US" sz="2400" dirty="0">
                <a:solidFill>
                  <a:srgbClr val="003300"/>
                </a:solidFill>
              </a:rPr>
              <a:t>Conservation is required</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5671" y="4958778"/>
            <a:ext cx="2554138" cy="1694245"/>
          </a:xfrm>
          <a:prstGeom prst="rect">
            <a:avLst/>
          </a:prstGeom>
          <a:ln>
            <a:solidFill>
              <a:schemeClr val="tx1"/>
            </a:solidFill>
          </a:ln>
        </p:spPr>
      </p:pic>
      <p:sp>
        <p:nvSpPr>
          <p:cNvPr id="7" name="TextBox 6"/>
          <p:cNvSpPr txBox="1"/>
          <p:nvPr/>
        </p:nvSpPr>
        <p:spPr>
          <a:xfrm>
            <a:off x="2832156" y="6419890"/>
            <a:ext cx="569387" cy="215444"/>
          </a:xfrm>
          <a:prstGeom prst="rect">
            <a:avLst/>
          </a:prstGeom>
          <a:noFill/>
        </p:spPr>
        <p:txBody>
          <a:bodyPr wrap="none" rtlCol="0">
            <a:spAutoFit/>
          </a:bodyPr>
          <a:lstStyle/>
          <a:p>
            <a:r>
              <a:rPr lang="en-US" sz="800" dirty="0">
                <a:solidFill>
                  <a:schemeClr val="bg1"/>
                </a:solidFill>
              </a:rPr>
              <a:t>J. Lyons</a:t>
            </a:r>
          </a:p>
        </p:txBody>
      </p:sp>
      <p:pic>
        <p:nvPicPr>
          <p:cNvPr id="9" name="Picture 2" descr="Red-shouldered Hawk (Buteo lineatus) Ph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1479" y="2985840"/>
            <a:ext cx="1305359" cy="1720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Wood Turtle (Glyptemys insculpta) Phot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55680" y="4921247"/>
            <a:ext cx="2610718" cy="1731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descr="Purple Milkweed (Asclepias purpurascens) Photo."/>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86868" y="3220498"/>
            <a:ext cx="1191743" cy="1579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55680" y="6437579"/>
            <a:ext cx="575799" cy="215444"/>
          </a:xfrm>
          <a:prstGeom prst="rect">
            <a:avLst/>
          </a:prstGeom>
          <a:noFill/>
        </p:spPr>
        <p:txBody>
          <a:bodyPr wrap="none" rtlCol="0">
            <a:spAutoFit/>
          </a:bodyPr>
          <a:lstStyle/>
          <a:p>
            <a:pPr algn="r"/>
            <a:r>
              <a:rPr lang="en-US" sz="800" dirty="0"/>
              <a:t>A. Badje</a:t>
            </a:r>
          </a:p>
        </p:txBody>
      </p:sp>
      <p:sp>
        <p:nvSpPr>
          <p:cNvPr id="5" name="TextBox 4"/>
          <p:cNvSpPr txBox="1"/>
          <p:nvPr/>
        </p:nvSpPr>
        <p:spPr>
          <a:xfrm>
            <a:off x="3485302" y="4599010"/>
            <a:ext cx="590225" cy="215444"/>
          </a:xfrm>
          <a:prstGeom prst="rect">
            <a:avLst/>
          </a:prstGeom>
          <a:noFill/>
        </p:spPr>
        <p:txBody>
          <a:bodyPr wrap="none" rtlCol="0">
            <a:spAutoFit/>
          </a:bodyPr>
          <a:lstStyle/>
          <a:p>
            <a:pPr algn="r"/>
            <a:r>
              <a:rPr lang="en-US" sz="800" dirty="0">
                <a:solidFill>
                  <a:schemeClr val="bg1"/>
                </a:solidFill>
              </a:rPr>
              <a:t>T. Meyer</a:t>
            </a:r>
          </a:p>
        </p:txBody>
      </p:sp>
    </p:spTree>
    <p:extLst>
      <p:ext uri="{BB962C8B-B14F-4D97-AF65-F5344CB8AC3E}">
        <p14:creationId xmlns:p14="http://schemas.microsoft.com/office/powerpoint/2010/main" val="10030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629400" cy="1143000"/>
          </a:xfrm>
        </p:spPr>
        <p:txBody>
          <a:bodyPr>
            <a:normAutofit/>
          </a:bodyPr>
          <a:lstStyle/>
          <a:p>
            <a:r>
              <a:rPr lang="en-US" sz="3200" dirty="0">
                <a:solidFill>
                  <a:schemeClr val="tx1"/>
                </a:solidFill>
              </a:rPr>
              <a:t>Special Concern Species</a:t>
            </a:r>
          </a:p>
        </p:txBody>
      </p:sp>
      <p:sp>
        <p:nvSpPr>
          <p:cNvPr id="3" name="Content Placeholder 2"/>
          <p:cNvSpPr>
            <a:spLocks noGrp="1"/>
          </p:cNvSpPr>
          <p:nvPr>
            <p:ph idx="1"/>
          </p:nvPr>
        </p:nvSpPr>
        <p:spPr>
          <a:xfrm>
            <a:off x="2209800" y="1447800"/>
            <a:ext cx="6629400" cy="4525963"/>
          </a:xfrm>
        </p:spPr>
        <p:txBody>
          <a:bodyPr/>
          <a:lstStyle/>
          <a:p>
            <a:r>
              <a:rPr lang="en-US" sz="2400" dirty="0">
                <a:solidFill>
                  <a:srgbClr val="003300"/>
                </a:solidFill>
              </a:rPr>
              <a:t>Suspected problem of abundance or distribution in WI, but not yet proven</a:t>
            </a:r>
          </a:p>
          <a:p>
            <a:r>
              <a:rPr lang="en-US" sz="2400" dirty="0">
                <a:solidFill>
                  <a:srgbClr val="003300"/>
                </a:solidFill>
              </a:rPr>
              <a:t>Avoid future endangerment</a:t>
            </a:r>
          </a:p>
          <a:p>
            <a:pPr marL="0" indent="0">
              <a:buNone/>
            </a:pPr>
            <a:endParaRPr lang="en-US" sz="2400" dirty="0">
              <a:solidFill>
                <a:srgbClr val="003300"/>
              </a:solidFill>
            </a:endParaRPr>
          </a:p>
          <a:p>
            <a:pPr lvl="1"/>
            <a:r>
              <a:rPr lang="en-US" sz="2000" dirty="0">
                <a:solidFill>
                  <a:srgbClr val="003300"/>
                </a:solidFill>
              </a:rPr>
              <a:t>SC/M = fully protected by Migratory Bird Act</a:t>
            </a:r>
          </a:p>
          <a:p>
            <a:pPr lvl="1"/>
            <a:r>
              <a:rPr lang="en-US" sz="2000" dirty="0">
                <a:solidFill>
                  <a:srgbClr val="003300"/>
                </a:solidFill>
              </a:rPr>
              <a:t>SC/P = protected wild animal</a:t>
            </a:r>
          </a:p>
          <a:p>
            <a:pPr lvl="1"/>
            <a:r>
              <a:rPr lang="en-US" sz="2000" dirty="0">
                <a:solidFill>
                  <a:srgbClr val="003300"/>
                </a:solidFill>
              </a:rPr>
              <a:t>SC/H = take regulated by open/closed seasons</a:t>
            </a:r>
          </a:p>
          <a:p>
            <a:pPr lvl="1"/>
            <a:r>
              <a:rPr lang="en-US" sz="2000" dirty="0">
                <a:solidFill>
                  <a:srgbClr val="003300"/>
                </a:solidFill>
              </a:rPr>
              <a:t>SC/N = no laws regulating use, possession, or harvesting</a:t>
            </a:r>
          </a:p>
          <a:p>
            <a:pPr lvl="1"/>
            <a:r>
              <a:rPr lang="en-US" sz="2000" dirty="0">
                <a:solidFill>
                  <a:srgbClr val="003300"/>
                </a:solidFill>
              </a:rPr>
              <a:t>SC/FL = federally listed, not listed in WI</a:t>
            </a:r>
          </a:p>
        </p:txBody>
      </p:sp>
    </p:spTree>
    <p:extLst>
      <p:ext uri="{BB962C8B-B14F-4D97-AF65-F5344CB8AC3E}">
        <p14:creationId xmlns:p14="http://schemas.microsoft.com/office/powerpoint/2010/main" val="10030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74527"/>
            <a:ext cx="6629400" cy="1143000"/>
          </a:xfrm>
        </p:spPr>
        <p:txBody>
          <a:bodyPr>
            <a:normAutofit/>
          </a:bodyPr>
          <a:lstStyle/>
          <a:p>
            <a:r>
              <a:rPr lang="en-US" sz="3200" dirty="0">
                <a:solidFill>
                  <a:schemeClr val="tx1"/>
                </a:solidFill>
              </a:rPr>
              <a:t>Other Protective Laws </a:t>
            </a:r>
          </a:p>
        </p:txBody>
      </p:sp>
      <p:sp>
        <p:nvSpPr>
          <p:cNvPr id="3" name="Content Placeholder 2"/>
          <p:cNvSpPr>
            <a:spLocks noGrp="1"/>
          </p:cNvSpPr>
          <p:nvPr>
            <p:ph idx="1"/>
          </p:nvPr>
        </p:nvSpPr>
        <p:spPr>
          <a:xfrm>
            <a:off x="2209800" y="1676400"/>
            <a:ext cx="6629400" cy="4525963"/>
          </a:xfrm>
        </p:spPr>
        <p:txBody>
          <a:bodyPr/>
          <a:lstStyle/>
          <a:p>
            <a:r>
              <a:rPr lang="en-US" sz="2000" dirty="0">
                <a:solidFill>
                  <a:srgbClr val="003300"/>
                </a:solidFill>
              </a:rPr>
              <a:t>Federal Lacey Act</a:t>
            </a:r>
          </a:p>
          <a:p>
            <a:r>
              <a:rPr lang="en-US" sz="2000" dirty="0">
                <a:solidFill>
                  <a:srgbClr val="003300"/>
                </a:solidFill>
              </a:rPr>
              <a:t>Federal Migratory Bird Treaty Act</a:t>
            </a:r>
          </a:p>
          <a:p>
            <a:r>
              <a:rPr lang="en-US" sz="2000" dirty="0">
                <a:solidFill>
                  <a:srgbClr val="003300"/>
                </a:solidFill>
              </a:rPr>
              <a:t>Federal Bald and Golden Eagle Protection Act</a:t>
            </a:r>
          </a:p>
          <a:p>
            <a:r>
              <a:rPr lang="en-US" sz="2000" dirty="0">
                <a:solidFill>
                  <a:srgbClr val="003300"/>
                </a:solidFill>
              </a:rPr>
              <a:t>Protected Wild Animals Rule (s. 10.02, Wis. Adm. Code)</a:t>
            </a:r>
          </a:p>
        </p:txBody>
      </p:sp>
      <p:pic>
        <p:nvPicPr>
          <p:cNvPr id="4" name="Picture 5" descr="bald_eagl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513013" y="4249885"/>
            <a:ext cx="2203450" cy="1462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Massasauga Surveys 2004 (30)"/>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611938" y="4249885"/>
            <a:ext cx="1949450" cy="1462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lecontes_sparrow_Erick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1" y="4249885"/>
            <a:ext cx="1511300" cy="1462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3"/>
          <p:cNvSpPr txBox="1">
            <a:spLocks noChangeArrowheads="1"/>
          </p:cNvSpPr>
          <p:nvPr/>
        </p:nvSpPr>
        <p:spPr bwMode="auto">
          <a:xfrm>
            <a:off x="4901293" y="5496073"/>
            <a:ext cx="6429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t>L. Erikson</a:t>
            </a:r>
          </a:p>
        </p:txBody>
      </p:sp>
      <p:sp>
        <p:nvSpPr>
          <p:cNvPr id="11" name="Text Box 13"/>
          <p:cNvSpPr txBox="1">
            <a:spLocks noChangeArrowheads="1"/>
          </p:cNvSpPr>
          <p:nvPr/>
        </p:nvSpPr>
        <p:spPr bwMode="auto">
          <a:xfrm>
            <a:off x="6610350" y="5503932"/>
            <a:ext cx="6477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t>R. Paloski</a:t>
            </a:r>
          </a:p>
        </p:txBody>
      </p:sp>
      <p:sp>
        <p:nvSpPr>
          <p:cNvPr id="12" name="Text Box 13"/>
          <p:cNvSpPr txBox="1">
            <a:spLocks noChangeArrowheads="1"/>
          </p:cNvSpPr>
          <p:nvPr/>
        </p:nvSpPr>
        <p:spPr bwMode="auto">
          <a:xfrm>
            <a:off x="2513013" y="5503932"/>
            <a:ext cx="9048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solidFill>
              </a:rPr>
              <a:t>K. </a:t>
            </a:r>
            <a:r>
              <a:rPr lang="en-GB" sz="800" dirty="0" err="1">
                <a:solidFill>
                  <a:schemeClr val="bg1"/>
                </a:solidFill>
              </a:rPr>
              <a:t>Laubenstein</a:t>
            </a:r>
            <a:r>
              <a:rPr lang="en-GB" sz="800" dirty="0">
                <a:solidFill>
                  <a:schemeClr val="bg1"/>
                </a:solidFill>
              </a:rPr>
              <a:t> </a:t>
            </a:r>
          </a:p>
        </p:txBody>
      </p:sp>
    </p:spTree>
    <p:extLst>
      <p:ext uri="{BB962C8B-B14F-4D97-AF65-F5344CB8AC3E}">
        <p14:creationId xmlns:p14="http://schemas.microsoft.com/office/powerpoint/2010/main" val="121617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3" y="533400"/>
            <a:ext cx="6629400" cy="1143000"/>
          </a:xfrm>
        </p:spPr>
        <p:txBody>
          <a:bodyPr>
            <a:normAutofit/>
          </a:bodyPr>
          <a:lstStyle/>
          <a:p>
            <a:r>
              <a:rPr lang="en-US" sz="3200" dirty="0">
                <a:solidFill>
                  <a:schemeClr val="tx1"/>
                </a:solidFill>
              </a:rPr>
              <a:t>Protection from what?</a:t>
            </a:r>
          </a:p>
        </p:txBody>
      </p:sp>
      <p:sp>
        <p:nvSpPr>
          <p:cNvPr id="3" name="Content Placeholder 2"/>
          <p:cNvSpPr>
            <a:spLocks noGrp="1"/>
          </p:cNvSpPr>
          <p:nvPr>
            <p:ph idx="1"/>
          </p:nvPr>
        </p:nvSpPr>
        <p:spPr>
          <a:xfrm>
            <a:off x="2286000" y="1219200"/>
            <a:ext cx="6629400" cy="3429000"/>
          </a:xfrm>
        </p:spPr>
        <p:txBody>
          <a:bodyPr/>
          <a:lstStyle/>
          <a:p>
            <a:r>
              <a:rPr lang="en-US" sz="2000" dirty="0">
                <a:solidFill>
                  <a:srgbClr val="003300"/>
                </a:solidFill>
              </a:rPr>
              <a:t>Protection from ‘take’, transport, possession, processing, or selling</a:t>
            </a:r>
          </a:p>
          <a:p>
            <a:r>
              <a:rPr lang="en-US" sz="2000" dirty="0">
                <a:solidFill>
                  <a:srgbClr val="003300"/>
                </a:solidFill>
              </a:rPr>
              <a:t>Take is the direct mortality of an animal or plant</a:t>
            </a:r>
          </a:p>
          <a:p>
            <a:pPr marL="0" indent="0">
              <a:buNone/>
            </a:pPr>
            <a:r>
              <a:rPr lang="en-US" sz="2000" dirty="0">
                <a:solidFill>
                  <a:srgbClr val="003300"/>
                </a:solidFill>
              </a:rPr>
              <a:t>	- Defined by the State as shooting, pursuing, 	hunting, catching, or killing any wild animal or 	cutting, rooting up, severing, injuring, destroying, 	removing, or carrying away any wild plant.</a:t>
            </a:r>
          </a:p>
          <a:p>
            <a:pPr marL="0" indent="0">
              <a:buNone/>
            </a:pPr>
            <a:endParaRPr lang="en-US" sz="2000" dirty="0">
              <a:solidFill>
                <a:srgbClr val="003300"/>
              </a:solidFill>
            </a:endParaRPr>
          </a:p>
          <a:p>
            <a:r>
              <a:rPr lang="en-US" sz="2000" dirty="0">
                <a:solidFill>
                  <a:srgbClr val="003300"/>
                </a:solidFill>
              </a:rPr>
              <a:t>Habitat is not protected by state law</a:t>
            </a:r>
          </a:p>
        </p:txBody>
      </p:sp>
      <p:pic>
        <p:nvPicPr>
          <p:cNvPr id="4" name="Picture 2">
            <a:extLst>
              <a:ext uri="{FF2B5EF4-FFF2-40B4-BE49-F238E27FC236}">
                <a16:creationId xmlns:a16="http://schemas.microsoft.com/office/drawing/2014/main" id="{DC504E64-F686-255D-F3D3-97A7003750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693" y="4659086"/>
            <a:ext cx="2654300"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a:extLst>
              <a:ext uri="{FF2B5EF4-FFF2-40B4-BE49-F238E27FC236}">
                <a16:creationId xmlns:a16="http://schemas.microsoft.com/office/drawing/2014/main" id="{D58415D5-888B-BF27-E56C-6C75EEE7004F}"/>
              </a:ext>
            </a:extLst>
          </p:cNvPr>
          <p:cNvSpPr txBox="1">
            <a:spLocks noChangeArrowheads="1"/>
          </p:cNvSpPr>
          <p:nvPr/>
        </p:nvSpPr>
        <p:spPr bwMode="auto">
          <a:xfrm>
            <a:off x="6080694" y="6445253"/>
            <a:ext cx="7056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solidFill>
              </a:rPr>
              <a:t>R. Eckstein</a:t>
            </a:r>
          </a:p>
        </p:txBody>
      </p:sp>
    </p:spTree>
    <p:extLst>
      <p:ext uri="{BB962C8B-B14F-4D97-AF65-F5344CB8AC3E}">
        <p14:creationId xmlns:p14="http://schemas.microsoft.com/office/powerpoint/2010/main" val="208581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438400"/>
            <a:ext cx="6629400" cy="1143000"/>
          </a:xfrm>
        </p:spPr>
        <p:txBody>
          <a:bodyPr>
            <a:noAutofit/>
          </a:bodyPr>
          <a:lstStyle/>
          <a:p>
            <a:r>
              <a:rPr lang="en-US" sz="3600" dirty="0">
                <a:solidFill>
                  <a:schemeClr val="tx1"/>
                </a:solidFill>
              </a:rPr>
              <a:t>Why are Species Rare/T/E in Wisconsin?</a:t>
            </a:r>
          </a:p>
        </p:txBody>
      </p:sp>
    </p:spTree>
    <p:extLst>
      <p:ext uri="{BB962C8B-B14F-4D97-AF65-F5344CB8AC3E}">
        <p14:creationId xmlns:p14="http://schemas.microsoft.com/office/powerpoint/2010/main" val="208581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1779</Words>
  <Application>Microsoft Office PowerPoint</Application>
  <PresentationFormat>On-screen Show (4:3)</PresentationFormat>
  <Paragraphs>206</Paragraphs>
  <Slides>29</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Segoe UI</vt:lpstr>
      <vt:lpstr>Office Theme</vt:lpstr>
      <vt:lpstr>Modèle par défaut</vt:lpstr>
      <vt:lpstr>PowerPoint Presentation</vt:lpstr>
      <vt:lpstr>Bureau of Natural  Heritage Conservation</vt:lpstr>
      <vt:lpstr>Threatened and Endangered</vt:lpstr>
      <vt:lpstr>Federal Threatened &amp; Endangered </vt:lpstr>
      <vt:lpstr>State Threatened &amp; Endangered </vt:lpstr>
      <vt:lpstr>Special Concern Species</vt:lpstr>
      <vt:lpstr>Other Protective Laws </vt:lpstr>
      <vt:lpstr>Protection from what?</vt:lpstr>
      <vt:lpstr>Why are Species Rare/T/E in Wisconsin?</vt:lpstr>
      <vt:lpstr>Why are species rare in WI?</vt:lpstr>
      <vt:lpstr>Why are species rare in WI?</vt:lpstr>
      <vt:lpstr>Why are species rare in WI?</vt:lpstr>
      <vt:lpstr>Why are species rare in WI?</vt:lpstr>
      <vt:lpstr>Why are species rare in WI?</vt:lpstr>
      <vt:lpstr>Listed species in  Northern Wisconsin forests</vt:lpstr>
      <vt:lpstr>Forest Raptors</vt:lpstr>
      <vt:lpstr>Red-Shouldered Hawk (THR)</vt:lpstr>
      <vt:lpstr>Northern Goshawk (SC)</vt:lpstr>
      <vt:lpstr>Forest Raptor Avoidance</vt:lpstr>
      <vt:lpstr>Listed Forest Songbirds</vt:lpstr>
      <vt:lpstr>Bird Rookeries</vt:lpstr>
      <vt:lpstr>Listed Turtles</vt:lpstr>
      <vt:lpstr>Blanding’s Turtle (SC/P)</vt:lpstr>
      <vt:lpstr>Wood Turtle (THR)</vt:lpstr>
      <vt:lpstr>Turtle Avoidance</vt:lpstr>
      <vt:lpstr>Cave Bats</vt:lpstr>
      <vt:lpstr>Important Bat Facts</vt:lpstr>
      <vt:lpstr>Bat Avoidance Measures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Lapin, Carly</dc:creator>
  <cp:lastModifiedBy>Lapin, Carly N - DNR</cp:lastModifiedBy>
  <cp:revision>48</cp:revision>
  <dcterms:created xsi:type="dcterms:W3CDTF">2006-08-16T00:00:00Z</dcterms:created>
  <dcterms:modified xsi:type="dcterms:W3CDTF">2023-04-07T19:02:05Z</dcterms:modified>
</cp:coreProperties>
</file>